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7"/>
  </p:notesMasterIdLst>
  <p:handoutMasterIdLst>
    <p:handoutMasterId r:id="rId28"/>
  </p:handoutMasterIdLst>
  <p:sldIdLst>
    <p:sldId id="383" r:id="rId2"/>
    <p:sldId id="353" r:id="rId3"/>
    <p:sldId id="340" r:id="rId4"/>
    <p:sldId id="330" r:id="rId5"/>
    <p:sldId id="326" r:id="rId6"/>
    <p:sldId id="379" r:id="rId7"/>
    <p:sldId id="348" r:id="rId8"/>
    <p:sldId id="346" r:id="rId9"/>
    <p:sldId id="351" r:id="rId10"/>
    <p:sldId id="357" r:id="rId11"/>
    <p:sldId id="380" r:id="rId12"/>
    <p:sldId id="335" r:id="rId13"/>
    <p:sldId id="338" r:id="rId14"/>
    <p:sldId id="350" r:id="rId15"/>
    <p:sldId id="347" r:id="rId16"/>
    <p:sldId id="339" r:id="rId17"/>
    <p:sldId id="354" r:id="rId18"/>
    <p:sldId id="342" r:id="rId19"/>
    <p:sldId id="341" r:id="rId20"/>
    <p:sldId id="332" r:id="rId21"/>
    <p:sldId id="333" r:id="rId22"/>
    <p:sldId id="382" r:id="rId23"/>
    <p:sldId id="356" r:id="rId24"/>
    <p:sldId id="358" r:id="rId25"/>
    <p:sldId id="381" r:id="rId26"/>
  </p:sldIdLst>
  <p:sldSz cx="9144000" cy="6858000" type="screen4x3"/>
  <p:notesSz cx="6985000" cy="9271000"/>
  <p:defaultTextStyle>
    <a:defPPr>
      <a:defRPr lang="en-US"/>
    </a:defPPr>
    <a:lvl1pPr algn="l" rtl="0" eaLnBrk="0" fontAlgn="base" hangingPunct="0">
      <a:spcBef>
        <a:spcPct val="20000"/>
      </a:spcBef>
      <a:spcAft>
        <a:spcPct val="0"/>
      </a:spcAft>
      <a:defRPr sz="2400" kern="1200">
        <a:solidFill>
          <a:schemeClr val="tx1"/>
        </a:solidFill>
        <a:latin typeface="Arial" charset="0"/>
        <a:ea typeface="+mn-ea"/>
        <a:cs typeface="+mn-cs"/>
      </a:defRPr>
    </a:lvl1pPr>
    <a:lvl2pPr marL="457200" algn="l" rtl="0" eaLnBrk="0" fontAlgn="base" hangingPunct="0">
      <a:spcBef>
        <a:spcPct val="20000"/>
      </a:spcBef>
      <a:spcAft>
        <a:spcPct val="0"/>
      </a:spcAft>
      <a:defRPr sz="2400" kern="1200">
        <a:solidFill>
          <a:schemeClr val="tx1"/>
        </a:solidFill>
        <a:latin typeface="Arial" charset="0"/>
        <a:ea typeface="+mn-ea"/>
        <a:cs typeface="+mn-cs"/>
      </a:defRPr>
    </a:lvl2pPr>
    <a:lvl3pPr marL="914400" algn="l" rtl="0" eaLnBrk="0" fontAlgn="base" hangingPunct="0">
      <a:spcBef>
        <a:spcPct val="20000"/>
      </a:spcBef>
      <a:spcAft>
        <a:spcPct val="0"/>
      </a:spcAft>
      <a:defRPr sz="2400" kern="1200">
        <a:solidFill>
          <a:schemeClr val="tx1"/>
        </a:solidFill>
        <a:latin typeface="Arial" charset="0"/>
        <a:ea typeface="+mn-ea"/>
        <a:cs typeface="+mn-cs"/>
      </a:defRPr>
    </a:lvl3pPr>
    <a:lvl4pPr marL="1371600" algn="l" rtl="0" eaLnBrk="0" fontAlgn="base" hangingPunct="0">
      <a:spcBef>
        <a:spcPct val="20000"/>
      </a:spcBef>
      <a:spcAft>
        <a:spcPct val="0"/>
      </a:spcAft>
      <a:defRPr sz="2400" kern="1200">
        <a:solidFill>
          <a:schemeClr val="tx1"/>
        </a:solidFill>
        <a:latin typeface="Arial" charset="0"/>
        <a:ea typeface="+mn-ea"/>
        <a:cs typeface="+mn-cs"/>
      </a:defRPr>
    </a:lvl4pPr>
    <a:lvl5pPr marL="1828800" algn="l" rtl="0" eaLnBrk="0" fontAlgn="base" hangingPunct="0">
      <a:spcBef>
        <a:spcPct val="2000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0" userDrawn="1">
          <p15:clr>
            <a:srgbClr val="A4A3A4"/>
          </p15:clr>
        </p15:guide>
        <p15:guide id="2" pos="220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1793"/>
    <a:srgbClr val="FEE0B8"/>
    <a:srgbClr val="F3D685"/>
    <a:srgbClr val="F2DD86"/>
    <a:srgbClr val="F17157"/>
    <a:srgbClr val="F3826B"/>
    <a:srgbClr val="070C51"/>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24128" autoAdjust="0"/>
    <p:restoredTop sz="94316" autoAdjust="0"/>
  </p:normalViewPr>
  <p:slideViewPr>
    <p:cSldViewPr>
      <p:cViewPr varScale="1">
        <p:scale>
          <a:sx n="70" d="100"/>
          <a:sy n="70" d="100"/>
        </p:scale>
        <p:origin x="744" y="66"/>
      </p:cViewPr>
      <p:guideLst>
        <p:guide orient="horz" pos="2160"/>
        <p:guide pos="2880"/>
      </p:guideLst>
    </p:cSldViewPr>
  </p:slideViewPr>
  <p:outlineViewPr>
    <p:cViewPr>
      <p:scale>
        <a:sx n="33" d="100"/>
        <a:sy n="33" d="100"/>
      </p:scale>
      <p:origin x="48" y="0"/>
    </p:cViewPr>
  </p:outlineViewPr>
  <p:notesTextViewPr>
    <p:cViewPr>
      <p:scale>
        <a:sx n="150" d="100"/>
        <a:sy n="150" d="100"/>
      </p:scale>
      <p:origin x="0" y="0"/>
    </p:cViewPr>
  </p:notesTextViewPr>
  <p:sorterViewPr>
    <p:cViewPr varScale="1">
      <p:scale>
        <a:sx n="1" d="1"/>
        <a:sy n="1" d="1"/>
      </p:scale>
      <p:origin x="0" y="0"/>
    </p:cViewPr>
  </p:sorterViewPr>
  <p:notesViewPr>
    <p:cSldViewPr>
      <p:cViewPr varScale="1">
        <p:scale>
          <a:sx n="84" d="100"/>
          <a:sy n="84" d="100"/>
        </p:scale>
        <p:origin x="-3132" y="-78"/>
      </p:cViewPr>
      <p:guideLst>
        <p:guide orient="horz" pos="2920"/>
        <p:guide pos="220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3026833" cy="463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47" tIns="45574" rIns="91147" bIns="45574" numCol="1" anchor="t" anchorCtr="0" compatLnSpc="1">
            <a:prstTxWarp prst="textNoShape">
              <a:avLst/>
            </a:prstTxWarp>
          </a:bodyPr>
          <a:lstStyle>
            <a:lvl1pPr>
              <a:spcBef>
                <a:spcPct val="0"/>
              </a:spcBef>
              <a:defRPr sz="1200">
                <a:solidFill>
                  <a:srgbClr val="000054"/>
                </a:solidFill>
              </a:defRPr>
            </a:lvl1pPr>
          </a:lstStyle>
          <a:p>
            <a:pPr>
              <a:defRPr/>
            </a:pPr>
            <a:endParaRPr lang="en-US" altLang="en-US" dirty="0"/>
          </a:p>
        </p:txBody>
      </p:sp>
      <p:sp>
        <p:nvSpPr>
          <p:cNvPr id="8195" name="Rectangle 3"/>
          <p:cNvSpPr>
            <a:spLocks noGrp="1" noChangeArrowheads="1"/>
          </p:cNvSpPr>
          <p:nvPr>
            <p:ph type="dt" sz="quarter" idx="1"/>
          </p:nvPr>
        </p:nvSpPr>
        <p:spPr bwMode="auto">
          <a:xfrm>
            <a:off x="3958167" y="0"/>
            <a:ext cx="3026833" cy="463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47" tIns="45574" rIns="91147" bIns="45574" numCol="1" anchor="t" anchorCtr="0" compatLnSpc="1">
            <a:prstTxWarp prst="textNoShape">
              <a:avLst/>
            </a:prstTxWarp>
          </a:bodyPr>
          <a:lstStyle>
            <a:lvl1pPr algn="r">
              <a:spcBef>
                <a:spcPct val="0"/>
              </a:spcBef>
              <a:defRPr sz="1200">
                <a:solidFill>
                  <a:srgbClr val="000054"/>
                </a:solidFill>
              </a:defRPr>
            </a:lvl1pPr>
          </a:lstStyle>
          <a:p>
            <a:pPr>
              <a:defRPr/>
            </a:pPr>
            <a:endParaRPr lang="en-US" altLang="en-US" dirty="0"/>
          </a:p>
        </p:txBody>
      </p:sp>
      <p:sp>
        <p:nvSpPr>
          <p:cNvPr id="8196" name="Rectangle 4"/>
          <p:cNvSpPr>
            <a:spLocks noGrp="1" noChangeArrowheads="1"/>
          </p:cNvSpPr>
          <p:nvPr>
            <p:ph type="ftr" sz="quarter" idx="2"/>
          </p:nvPr>
        </p:nvSpPr>
        <p:spPr bwMode="auto">
          <a:xfrm>
            <a:off x="0" y="8807135"/>
            <a:ext cx="3026833" cy="46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47" tIns="45574" rIns="91147" bIns="45574" numCol="1" anchor="b" anchorCtr="0" compatLnSpc="1">
            <a:prstTxWarp prst="textNoShape">
              <a:avLst/>
            </a:prstTxWarp>
          </a:bodyPr>
          <a:lstStyle>
            <a:lvl1pPr>
              <a:spcBef>
                <a:spcPct val="0"/>
              </a:spcBef>
              <a:defRPr sz="1200">
                <a:solidFill>
                  <a:srgbClr val="000054"/>
                </a:solidFill>
              </a:defRPr>
            </a:lvl1pPr>
          </a:lstStyle>
          <a:p>
            <a:pPr>
              <a:defRPr/>
            </a:pPr>
            <a:endParaRPr lang="en-US" altLang="en-US" dirty="0"/>
          </a:p>
        </p:txBody>
      </p:sp>
      <p:sp>
        <p:nvSpPr>
          <p:cNvPr id="8197" name="Rectangle 5"/>
          <p:cNvSpPr>
            <a:spLocks noGrp="1" noChangeArrowheads="1"/>
          </p:cNvSpPr>
          <p:nvPr>
            <p:ph type="sldNum" sz="quarter" idx="3"/>
          </p:nvPr>
        </p:nvSpPr>
        <p:spPr bwMode="auto">
          <a:xfrm>
            <a:off x="3958167" y="8807135"/>
            <a:ext cx="3026833" cy="46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47" tIns="45574" rIns="91147" bIns="45574" numCol="1" anchor="b" anchorCtr="0" compatLnSpc="1">
            <a:prstTxWarp prst="textNoShape">
              <a:avLst/>
            </a:prstTxWarp>
          </a:bodyPr>
          <a:lstStyle>
            <a:lvl1pPr algn="r">
              <a:spcBef>
                <a:spcPct val="0"/>
              </a:spcBef>
              <a:defRPr sz="1200">
                <a:solidFill>
                  <a:srgbClr val="000054"/>
                </a:solidFill>
              </a:defRPr>
            </a:lvl1pPr>
          </a:lstStyle>
          <a:p>
            <a:pPr>
              <a:defRPr/>
            </a:pPr>
            <a:fld id="{9F455AB6-7EEC-443A-B040-8813192E705F}" type="slidenum">
              <a:rPr lang="en-US" altLang="en-US"/>
              <a:pPr>
                <a:defRPr/>
              </a:pPr>
              <a:t>‹#›</a:t>
            </a:fld>
            <a:endParaRPr lang="en-US" altLang="en-US" dirty="0"/>
          </a:p>
        </p:txBody>
      </p:sp>
    </p:spTree>
    <p:extLst>
      <p:ext uri="{BB962C8B-B14F-4D97-AF65-F5344CB8AC3E}">
        <p14:creationId xmlns:p14="http://schemas.microsoft.com/office/powerpoint/2010/main" val="16300894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3026833" cy="463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47" tIns="45574" rIns="91147" bIns="45574" numCol="1" anchor="t" anchorCtr="0" compatLnSpc="1">
            <a:prstTxWarp prst="textNoShape">
              <a:avLst/>
            </a:prstTxWarp>
          </a:bodyPr>
          <a:lstStyle>
            <a:lvl1pPr>
              <a:spcBef>
                <a:spcPct val="0"/>
              </a:spcBef>
              <a:defRPr sz="1200">
                <a:solidFill>
                  <a:srgbClr val="000054"/>
                </a:solidFill>
              </a:defRPr>
            </a:lvl1pPr>
          </a:lstStyle>
          <a:p>
            <a:pPr>
              <a:defRPr/>
            </a:pPr>
            <a:endParaRPr lang="en-US" altLang="en-US" dirty="0"/>
          </a:p>
        </p:txBody>
      </p:sp>
      <p:sp>
        <p:nvSpPr>
          <p:cNvPr id="9219" name="Rectangle 3"/>
          <p:cNvSpPr>
            <a:spLocks noGrp="1" noChangeArrowheads="1"/>
          </p:cNvSpPr>
          <p:nvPr>
            <p:ph type="dt" idx="1"/>
          </p:nvPr>
        </p:nvSpPr>
        <p:spPr bwMode="auto">
          <a:xfrm>
            <a:off x="3958167" y="0"/>
            <a:ext cx="3026833" cy="463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47" tIns="45574" rIns="91147" bIns="45574" numCol="1" anchor="t" anchorCtr="0" compatLnSpc="1">
            <a:prstTxWarp prst="textNoShape">
              <a:avLst/>
            </a:prstTxWarp>
          </a:bodyPr>
          <a:lstStyle>
            <a:lvl1pPr algn="r">
              <a:spcBef>
                <a:spcPct val="0"/>
              </a:spcBef>
              <a:defRPr sz="1200">
                <a:solidFill>
                  <a:srgbClr val="000054"/>
                </a:solidFill>
              </a:defRPr>
            </a:lvl1pPr>
          </a:lstStyle>
          <a:p>
            <a:pPr>
              <a:defRPr/>
            </a:pPr>
            <a:endParaRPr lang="en-US" altLang="en-US" dirty="0"/>
          </a:p>
        </p:txBody>
      </p:sp>
      <p:sp>
        <p:nvSpPr>
          <p:cNvPr id="21508" name="Rectangle 4"/>
          <p:cNvSpPr>
            <a:spLocks noGrp="1" noRot="1" noChangeAspect="1" noChangeArrowheads="1" noTextEdit="1"/>
          </p:cNvSpPr>
          <p:nvPr>
            <p:ph type="sldImg" idx="2"/>
          </p:nvPr>
        </p:nvSpPr>
        <p:spPr bwMode="auto">
          <a:xfrm>
            <a:off x="1174750" y="695325"/>
            <a:ext cx="4635500" cy="34766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931334" y="4404360"/>
            <a:ext cx="5122333" cy="4171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47" tIns="45574" rIns="91147" bIns="45574"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9222" name="Rectangle 6"/>
          <p:cNvSpPr>
            <a:spLocks noGrp="1" noChangeArrowheads="1"/>
          </p:cNvSpPr>
          <p:nvPr>
            <p:ph type="ftr" sz="quarter" idx="4"/>
          </p:nvPr>
        </p:nvSpPr>
        <p:spPr bwMode="auto">
          <a:xfrm>
            <a:off x="0" y="8807135"/>
            <a:ext cx="3026833" cy="46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47" tIns="45574" rIns="91147" bIns="45574" numCol="1" anchor="b" anchorCtr="0" compatLnSpc="1">
            <a:prstTxWarp prst="textNoShape">
              <a:avLst/>
            </a:prstTxWarp>
          </a:bodyPr>
          <a:lstStyle>
            <a:lvl1pPr>
              <a:spcBef>
                <a:spcPct val="0"/>
              </a:spcBef>
              <a:defRPr sz="1200">
                <a:solidFill>
                  <a:srgbClr val="000054"/>
                </a:solidFill>
              </a:defRPr>
            </a:lvl1pPr>
          </a:lstStyle>
          <a:p>
            <a:pPr>
              <a:defRPr/>
            </a:pPr>
            <a:endParaRPr lang="en-US" altLang="en-US" dirty="0"/>
          </a:p>
        </p:txBody>
      </p:sp>
      <p:sp>
        <p:nvSpPr>
          <p:cNvPr id="9223" name="Rectangle 7"/>
          <p:cNvSpPr>
            <a:spLocks noGrp="1" noChangeArrowheads="1"/>
          </p:cNvSpPr>
          <p:nvPr>
            <p:ph type="sldNum" sz="quarter" idx="5"/>
          </p:nvPr>
        </p:nvSpPr>
        <p:spPr bwMode="auto">
          <a:xfrm>
            <a:off x="3958167" y="8807135"/>
            <a:ext cx="3026833" cy="46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47" tIns="45574" rIns="91147" bIns="45574" numCol="1" anchor="b" anchorCtr="0" compatLnSpc="1">
            <a:prstTxWarp prst="textNoShape">
              <a:avLst/>
            </a:prstTxWarp>
          </a:bodyPr>
          <a:lstStyle>
            <a:lvl1pPr algn="r">
              <a:spcBef>
                <a:spcPct val="0"/>
              </a:spcBef>
              <a:defRPr sz="1200">
                <a:solidFill>
                  <a:srgbClr val="000054"/>
                </a:solidFill>
              </a:defRPr>
            </a:lvl1pPr>
          </a:lstStyle>
          <a:p>
            <a:pPr>
              <a:defRPr/>
            </a:pPr>
            <a:fld id="{732A59DE-4608-4978-A511-08AAE34185AD}" type="slidenum">
              <a:rPr lang="en-US" altLang="en-US"/>
              <a:pPr>
                <a:defRPr/>
              </a:pPr>
              <a:t>‹#›</a:t>
            </a:fld>
            <a:endParaRPr lang="en-US" altLang="en-US" dirty="0"/>
          </a:p>
        </p:txBody>
      </p:sp>
    </p:spTree>
    <p:extLst>
      <p:ext uri="{BB962C8B-B14F-4D97-AF65-F5344CB8AC3E}">
        <p14:creationId xmlns:p14="http://schemas.microsoft.com/office/powerpoint/2010/main" val="42274292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noFill/>
        </p:spPr>
        <p:txBody>
          <a:bodyPr/>
          <a:lstStyle/>
          <a:p>
            <a:endParaRPr lang="en-US" dirty="0" smtClean="0"/>
          </a:p>
        </p:txBody>
      </p:sp>
      <p:sp>
        <p:nvSpPr>
          <p:cNvPr id="23556" name="Slide Number Placeholder 3"/>
          <p:cNvSpPr>
            <a:spLocks noGrp="1"/>
          </p:cNvSpPr>
          <p:nvPr>
            <p:ph type="sldNum" sz="quarter" idx="5"/>
          </p:nvPr>
        </p:nvSpPr>
        <p:spPr>
          <a:noFill/>
        </p:spPr>
        <p:txBody>
          <a:bodyPr/>
          <a:lstStyle>
            <a:lvl1pPr>
              <a:defRPr sz="2400">
                <a:solidFill>
                  <a:schemeClr val="tx1"/>
                </a:solidFill>
                <a:latin typeface="Arial" charset="0"/>
              </a:defRPr>
            </a:lvl1pPr>
            <a:lvl2pPr marL="740573" indent="-284836">
              <a:defRPr sz="2400">
                <a:solidFill>
                  <a:schemeClr val="tx1"/>
                </a:solidFill>
                <a:latin typeface="Arial" charset="0"/>
              </a:defRPr>
            </a:lvl2pPr>
            <a:lvl3pPr marL="1139342" indent="-227868">
              <a:defRPr sz="2400">
                <a:solidFill>
                  <a:schemeClr val="tx1"/>
                </a:solidFill>
                <a:latin typeface="Arial" charset="0"/>
              </a:defRPr>
            </a:lvl3pPr>
            <a:lvl4pPr marL="1595079" indent="-227868">
              <a:defRPr sz="2400">
                <a:solidFill>
                  <a:schemeClr val="tx1"/>
                </a:solidFill>
                <a:latin typeface="Arial" charset="0"/>
              </a:defRPr>
            </a:lvl4pPr>
            <a:lvl5pPr marL="2050816" indent="-227868">
              <a:defRPr sz="2400">
                <a:solidFill>
                  <a:schemeClr val="tx1"/>
                </a:solidFill>
                <a:latin typeface="Arial" charset="0"/>
              </a:defRPr>
            </a:lvl5pPr>
            <a:lvl6pPr marL="2506553" indent="-227868" eaLnBrk="0" fontAlgn="base" hangingPunct="0">
              <a:spcBef>
                <a:spcPct val="20000"/>
              </a:spcBef>
              <a:spcAft>
                <a:spcPct val="0"/>
              </a:spcAft>
              <a:defRPr sz="2400">
                <a:solidFill>
                  <a:schemeClr val="tx1"/>
                </a:solidFill>
                <a:latin typeface="Arial" charset="0"/>
              </a:defRPr>
            </a:lvl6pPr>
            <a:lvl7pPr marL="2962290" indent="-227868" eaLnBrk="0" fontAlgn="base" hangingPunct="0">
              <a:spcBef>
                <a:spcPct val="20000"/>
              </a:spcBef>
              <a:spcAft>
                <a:spcPct val="0"/>
              </a:spcAft>
              <a:defRPr sz="2400">
                <a:solidFill>
                  <a:schemeClr val="tx1"/>
                </a:solidFill>
                <a:latin typeface="Arial" charset="0"/>
              </a:defRPr>
            </a:lvl7pPr>
            <a:lvl8pPr marL="3418027" indent="-227868" eaLnBrk="0" fontAlgn="base" hangingPunct="0">
              <a:spcBef>
                <a:spcPct val="20000"/>
              </a:spcBef>
              <a:spcAft>
                <a:spcPct val="0"/>
              </a:spcAft>
              <a:defRPr sz="2400">
                <a:solidFill>
                  <a:schemeClr val="tx1"/>
                </a:solidFill>
                <a:latin typeface="Arial" charset="0"/>
              </a:defRPr>
            </a:lvl8pPr>
            <a:lvl9pPr marL="3873764" indent="-227868" eaLnBrk="0" fontAlgn="base" hangingPunct="0">
              <a:spcBef>
                <a:spcPct val="20000"/>
              </a:spcBef>
              <a:spcAft>
                <a:spcPct val="0"/>
              </a:spcAft>
              <a:defRPr sz="2400">
                <a:solidFill>
                  <a:schemeClr val="tx1"/>
                </a:solidFill>
                <a:latin typeface="Arial" charset="0"/>
              </a:defRPr>
            </a:lvl9pPr>
          </a:lstStyle>
          <a:p>
            <a:fld id="{D5EDEA07-5AE4-4524-AC9F-073D0606A1A2}" type="slidenum">
              <a:rPr lang="en-US" altLang="en-US" sz="1200">
                <a:solidFill>
                  <a:srgbClr val="000054"/>
                </a:solidFill>
              </a:rPr>
              <a:pPr/>
              <a:t>5</a:t>
            </a:fld>
            <a:endParaRPr lang="en-US" altLang="en-US" sz="1200" dirty="0">
              <a:solidFill>
                <a:srgbClr val="000054"/>
              </a:solidFill>
            </a:endParaRPr>
          </a:p>
        </p:txBody>
      </p:sp>
    </p:spTree>
    <p:extLst>
      <p:ext uri="{BB962C8B-B14F-4D97-AF65-F5344CB8AC3E}">
        <p14:creationId xmlns:p14="http://schemas.microsoft.com/office/powerpoint/2010/main" val="17125563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2850" y="684213"/>
            <a:ext cx="4635500" cy="3476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32A59DE-4608-4978-A511-08AAE34185AD}" type="slidenum">
              <a:rPr lang="en-US" altLang="en-US" smtClean="0"/>
              <a:pPr>
                <a:defRPr/>
              </a:pPr>
              <a:t>7</a:t>
            </a:fld>
            <a:endParaRPr lang="en-US" altLang="en-US" dirty="0"/>
          </a:p>
        </p:txBody>
      </p:sp>
    </p:spTree>
    <p:extLst>
      <p:ext uri="{BB962C8B-B14F-4D97-AF65-F5344CB8AC3E}">
        <p14:creationId xmlns:p14="http://schemas.microsoft.com/office/powerpoint/2010/main" val="2149738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NOA is issued to the family showing the new fee and contains an effective date either 14 or 19 calendar days after service of the NOA</a:t>
            </a:r>
            <a:endParaRPr lang="en-US" dirty="0"/>
          </a:p>
        </p:txBody>
      </p:sp>
      <p:sp>
        <p:nvSpPr>
          <p:cNvPr id="4" name="Slide Number Placeholder 3"/>
          <p:cNvSpPr>
            <a:spLocks noGrp="1"/>
          </p:cNvSpPr>
          <p:nvPr>
            <p:ph type="sldNum" sz="quarter" idx="10"/>
          </p:nvPr>
        </p:nvSpPr>
        <p:spPr/>
        <p:txBody>
          <a:bodyPr/>
          <a:lstStyle/>
          <a:p>
            <a:pPr>
              <a:defRPr/>
            </a:pPr>
            <a:fld id="{732A59DE-4608-4978-A511-08AAE34185AD}" type="slidenum">
              <a:rPr lang="en-US" altLang="en-US" smtClean="0"/>
              <a:pPr>
                <a:defRPr/>
              </a:pPr>
              <a:t>15</a:t>
            </a:fld>
            <a:endParaRPr lang="en-US" altLang="en-US" dirty="0"/>
          </a:p>
        </p:txBody>
      </p:sp>
    </p:spTree>
    <p:extLst>
      <p:ext uri="{BB962C8B-B14F-4D97-AF65-F5344CB8AC3E}">
        <p14:creationId xmlns:p14="http://schemas.microsoft.com/office/powerpoint/2010/main" val="2859054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a:ln/>
        </p:spPr>
      </p:sp>
      <p:sp>
        <p:nvSpPr>
          <p:cNvPr id="6147" name="Notes Placeholder 2"/>
          <p:cNvSpPr>
            <a:spLocks noGrp="1"/>
          </p:cNvSpPr>
          <p:nvPr>
            <p:ph type="body" idx="1"/>
          </p:nvPr>
        </p:nvSpPr>
        <p:spPr>
          <a:noFill/>
        </p:spPr>
        <p:txBody>
          <a:bodyPr/>
          <a:lstStyle/>
          <a:p>
            <a:endParaRPr lang="en-US" altLang="en-US" dirty="0" smtClean="0"/>
          </a:p>
        </p:txBody>
      </p:sp>
      <p:sp>
        <p:nvSpPr>
          <p:cNvPr id="6148" name="Slide Number Placeholder 3"/>
          <p:cNvSpPr>
            <a:spLocks noGrp="1"/>
          </p:cNvSpPr>
          <p:nvPr>
            <p:ph type="sldNum" sz="quarter" idx="5"/>
          </p:nvPr>
        </p:nvSpPr>
        <p:spPr>
          <a:noFill/>
        </p:spPr>
        <p:txBody>
          <a:bodyPr/>
          <a:lstStyle>
            <a:lvl1pPr>
              <a:defRPr sz="1600">
                <a:solidFill>
                  <a:schemeClr val="tx1"/>
                </a:solidFill>
                <a:latin typeface="Arial" charset="0"/>
              </a:defRPr>
            </a:lvl1pPr>
            <a:lvl2pPr>
              <a:defRPr sz="1200">
                <a:solidFill>
                  <a:schemeClr val="tx1"/>
                </a:solidFill>
                <a:latin typeface="Arial" charset="0"/>
              </a:defRPr>
            </a:lvl2pPr>
            <a:lvl3pPr>
              <a:defRPr sz="1200">
                <a:solidFill>
                  <a:schemeClr val="tx1"/>
                </a:solidFill>
                <a:latin typeface="Arial" charset="0"/>
              </a:defRPr>
            </a:lvl3pPr>
            <a:lvl4pPr>
              <a:defRPr sz="1200">
                <a:solidFill>
                  <a:schemeClr val="tx1"/>
                </a:solidFill>
                <a:latin typeface="Arial" charset="0"/>
              </a:defRPr>
            </a:lvl4pPr>
            <a:lvl5pPr>
              <a:defRPr sz="1200">
                <a:solidFill>
                  <a:schemeClr val="tx1"/>
                </a:solidFill>
                <a:latin typeface="Arial" charset="0"/>
              </a:defRPr>
            </a:lvl5pPr>
            <a:lvl6pPr marL="2506553" indent="-227868" eaLnBrk="0" fontAlgn="base" hangingPunct="0">
              <a:spcBef>
                <a:spcPct val="30000"/>
              </a:spcBef>
              <a:spcAft>
                <a:spcPct val="0"/>
              </a:spcAft>
              <a:defRPr sz="1200">
                <a:solidFill>
                  <a:schemeClr val="tx1"/>
                </a:solidFill>
                <a:latin typeface="Arial" charset="0"/>
              </a:defRPr>
            </a:lvl6pPr>
            <a:lvl7pPr marL="2962290" indent="-227868" eaLnBrk="0" fontAlgn="base" hangingPunct="0">
              <a:spcBef>
                <a:spcPct val="30000"/>
              </a:spcBef>
              <a:spcAft>
                <a:spcPct val="0"/>
              </a:spcAft>
              <a:defRPr sz="1200">
                <a:solidFill>
                  <a:schemeClr val="tx1"/>
                </a:solidFill>
                <a:latin typeface="Arial" charset="0"/>
              </a:defRPr>
            </a:lvl7pPr>
            <a:lvl8pPr marL="3418027" indent="-227868" eaLnBrk="0" fontAlgn="base" hangingPunct="0">
              <a:spcBef>
                <a:spcPct val="30000"/>
              </a:spcBef>
              <a:spcAft>
                <a:spcPct val="0"/>
              </a:spcAft>
              <a:defRPr sz="1200">
                <a:solidFill>
                  <a:schemeClr val="tx1"/>
                </a:solidFill>
                <a:latin typeface="Arial" charset="0"/>
              </a:defRPr>
            </a:lvl8pPr>
            <a:lvl9pPr marL="3873764" indent="-227868" eaLnBrk="0" fontAlgn="base" hangingPunct="0">
              <a:spcBef>
                <a:spcPct val="30000"/>
              </a:spcBef>
              <a:spcAft>
                <a:spcPct val="0"/>
              </a:spcAft>
              <a:defRPr sz="1200">
                <a:solidFill>
                  <a:schemeClr val="tx1"/>
                </a:solidFill>
                <a:latin typeface="Arial" charset="0"/>
              </a:defRPr>
            </a:lvl9pPr>
          </a:lstStyle>
          <a:p>
            <a:fld id="{0B133FE1-AB04-4674-8C0A-153B33F686EC}" type="slidenum">
              <a:rPr lang="en-US" altLang="en-US" sz="1200"/>
              <a:pPr/>
              <a:t>24</a:t>
            </a:fld>
            <a:endParaRPr lang="en-US" altLang="en-US" sz="1200" dirty="0"/>
          </a:p>
        </p:txBody>
      </p:sp>
    </p:spTree>
    <p:extLst>
      <p:ext uri="{BB962C8B-B14F-4D97-AF65-F5344CB8AC3E}">
        <p14:creationId xmlns:p14="http://schemas.microsoft.com/office/powerpoint/2010/main" val="3152078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 name="Group 12"/>
          <p:cNvGrpSpPr>
            <a:grpSpLocks/>
          </p:cNvGrpSpPr>
          <p:nvPr userDrawn="1"/>
        </p:nvGrpSpPr>
        <p:grpSpPr bwMode="auto">
          <a:xfrm>
            <a:off x="0" y="0"/>
            <a:ext cx="9144000" cy="6858000"/>
            <a:chOff x="0" y="0"/>
            <a:chExt cx="5760" cy="4320"/>
          </a:xfrm>
        </p:grpSpPr>
        <p:sp>
          <p:nvSpPr>
            <p:cNvPr id="4" name="Rectangle 13"/>
            <p:cNvSpPr>
              <a:spLocks noChangeArrowheads="1"/>
            </p:cNvSpPr>
            <p:nvPr/>
          </p:nvSpPr>
          <p:spPr bwMode="auto">
            <a:xfrm>
              <a:off x="0" y="0"/>
              <a:ext cx="5760" cy="4320"/>
            </a:xfrm>
            <a:prstGeom prst="rect">
              <a:avLst/>
            </a:prstGeom>
            <a:solidFill>
              <a:srgbClr val="FEEDE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endParaRPr lang="en-US" altLang="en-US" sz="1300" dirty="0"/>
            </a:p>
          </p:txBody>
        </p:sp>
        <p:sp>
          <p:nvSpPr>
            <p:cNvPr id="5" name="Rectangle 14"/>
            <p:cNvSpPr>
              <a:spLocks noChangeArrowheads="1"/>
            </p:cNvSpPr>
            <p:nvPr/>
          </p:nvSpPr>
          <p:spPr bwMode="auto">
            <a:xfrm>
              <a:off x="1248" y="1392"/>
              <a:ext cx="4512" cy="96"/>
            </a:xfrm>
            <a:prstGeom prst="rect">
              <a:avLst/>
            </a:prstGeom>
            <a:gradFill rotWithShape="0">
              <a:gsLst>
                <a:gs pos="0">
                  <a:srgbClr val="F17157"/>
                </a:gs>
                <a:gs pos="100000">
                  <a:srgbClr val="FAD0C8"/>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6" name="Rectangle 15"/>
            <p:cNvSpPr>
              <a:spLocks noChangeArrowheads="1"/>
            </p:cNvSpPr>
            <p:nvPr/>
          </p:nvSpPr>
          <p:spPr bwMode="auto">
            <a:xfrm>
              <a:off x="0" y="0"/>
              <a:ext cx="1056" cy="4320"/>
            </a:xfrm>
            <a:prstGeom prst="rect">
              <a:avLst/>
            </a:prstGeom>
            <a:solidFill>
              <a:srgbClr val="F3D68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2700000" algn="ctr" rotWithShape="0">
                      <a:srgbClr val="808080">
                        <a:alpha val="50000"/>
                      </a:srgbClr>
                    </a:outerShdw>
                  </a:effectLst>
                </a14:hiddenEffects>
              </a:ext>
            </a:extLst>
          </p:spPr>
          <p:txBody>
            <a:bodyPr wrap="none" anchor="ctr"/>
            <a:lstStyle/>
            <a:p>
              <a:endParaRPr lang="en-US" dirty="0"/>
            </a:p>
          </p:txBody>
        </p:sp>
        <p:pic>
          <p:nvPicPr>
            <p:cNvPr id="7" name="Picture 16" descr="Color-ppt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6" y="288"/>
              <a:ext cx="864" cy="8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63500" dir="3187806" algn="ctr" rotWithShape="0">
                      <a:srgbClr val="A4A4A4">
                        <a:alpha val="50000"/>
                      </a:srgbClr>
                    </a:outerShdw>
                  </a:effectLst>
                </a14:hiddenEffects>
              </a:ext>
            </a:extLst>
          </p:spPr>
        </p:pic>
      </p:grpSp>
      <p:sp>
        <p:nvSpPr>
          <p:cNvPr id="8" name="Rectangle 17"/>
          <p:cNvSpPr>
            <a:spLocks noChangeArrowheads="1"/>
          </p:cNvSpPr>
          <p:nvPr userDrawn="1"/>
        </p:nvSpPr>
        <p:spPr bwMode="auto">
          <a:xfrm>
            <a:off x="1905000" y="6096000"/>
            <a:ext cx="7162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spcBef>
                <a:spcPts val="800"/>
              </a:spcBef>
            </a:pPr>
            <a:r>
              <a:rPr lang="en-US" altLang="en-US" sz="1100" b="1" dirty="0">
                <a:solidFill>
                  <a:srgbClr val="070C51"/>
                </a:solidFill>
              </a:rPr>
              <a:t>CALIFORNIA DEPARTMENT OF EDUCATION</a:t>
            </a:r>
            <a:br>
              <a:rPr lang="en-US" altLang="en-US" sz="1100" b="1" dirty="0">
                <a:solidFill>
                  <a:srgbClr val="070C51"/>
                </a:solidFill>
              </a:rPr>
            </a:br>
            <a:r>
              <a:rPr lang="en-US" altLang="en-US" sz="1100" dirty="0">
                <a:solidFill>
                  <a:srgbClr val="070C51"/>
                </a:solidFill>
              </a:rPr>
              <a:t>Tom Torlakson, State Superintendent of Public Instruction</a:t>
            </a:r>
            <a:endParaRPr lang="en-US" altLang="en-US" sz="1200" b="1" dirty="0">
              <a:solidFill>
                <a:schemeClr val="tx2"/>
              </a:solidFill>
            </a:endParaRPr>
          </a:p>
        </p:txBody>
      </p:sp>
      <p:sp>
        <p:nvSpPr>
          <p:cNvPr id="25607" name="Rectangle 7"/>
          <p:cNvSpPr>
            <a:spLocks noGrp="1" noChangeArrowheads="1"/>
          </p:cNvSpPr>
          <p:nvPr>
            <p:ph type="ctrTitle"/>
          </p:nvPr>
        </p:nvSpPr>
        <p:spPr>
          <a:xfrm>
            <a:off x="1981200" y="2760663"/>
            <a:ext cx="6781800" cy="2420937"/>
          </a:xfrm>
        </p:spPr>
        <p:txBody>
          <a:bodyPr/>
          <a:lstStyle>
            <a:lvl1pPr>
              <a:defRPr/>
            </a:lvl1pPr>
          </a:lstStyle>
          <a:p>
            <a:pPr lvl="0"/>
            <a:r>
              <a:rPr lang="en-US" noProof="0" smtClean="0"/>
              <a:t>Click to edit Master title style</a:t>
            </a:r>
          </a:p>
        </p:txBody>
      </p:sp>
    </p:spTree>
    <p:extLst>
      <p:ext uri="{BB962C8B-B14F-4D97-AF65-F5344CB8AC3E}">
        <p14:creationId xmlns:p14="http://schemas.microsoft.com/office/powerpoint/2010/main" val="2386029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0C0366B4-2FF6-4F6C-A3A6-25A3DE316108}" type="slidenum">
              <a:rPr lang="en-US" altLang="en-US"/>
              <a:pPr>
                <a:defRPr/>
              </a:pPr>
              <a:t>‹#›</a:t>
            </a:fld>
            <a:endParaRPr lang="en-US" altLang="en-US" dirty="0"/>
          </a:p>
        </p:txBody>
      </p:sp>
    </p:spTree>
    <p:extLst>
      <p:ext uri="{BB962C8B-B14F-4D97-AF65-F5344CB8AC3E}">
        <p14:creationId xmlns:p14="http://schemas.microsoft.com/office/powerpoint/2010/main" val="1418021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F26F2913-C716-4218-B708-6CEEF5FFCDF9}" type="slidenum">
              <a:rPr lang="en-US" altLang="en-US"/>
              <a:pPr>
                <a:defRPr/>
              </a:pPr>
              <a:t>‹#›</a:t>
            </a:fld>
            <a:endParaRPr lang="en-US" altLang="en-US" dirty="0"/>
          </a:p>
        </p:txBody>
      </p:sp>
    </p:spTree>
    <p:extLst>
      <p:ext uri="{BB962C8B-B14F-4D97-AF65-F5344CB8AC3E}">
        <p14:creationId xmlns:p14="http://schemas.microsoft.com/office/powerpoint/2010/main" val="473730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905000" y="1981200"/>
            <a:ext cx="3352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0200" y="1981200"/>
            <a:ext cx="3352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24966E44-BF34-489C-A85A-72C6D84E0B6A}" type="slidenum">
              <a:rPr lang="en-US" altLang="en-US"/>
              <a:pPr>
                <a:defRPr/>
              </a:pPr>
              <a:t>‹#›</a:t>
            </a:fld>
            <a:endParaRPr lang="en-US" altLang="en-US" dirty="0"/>
          </a:p>
        </p:txBody>
      </p:sp>
    </p:spTree>
    <p:extLst>
      <p:ext uri="{BB962C8B-B14F-4D97-AF65-F5344CB8AC3E}">
        <p14:creationId xmlns:p14="http://schemas.microsoft.com/office/powerpoint/2010/main" val="291424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165BB778-9975-400A-A8A4-20F5B40D81B4}" type="slidenum">
              <a:rPr lang="en-US" altLang="en-US"/>
              <a:pPr>
                <a:defRPr/>
              </a:pPr>
              <a:t>‹#›</a:t>
            </a:fld>
            <a:endParaRPr lang="en-US" altLang="en-US" dirty="0"/>
          </a:p>
        </p:txBody>
      </p:sp>
    </p:spTree>
    <p:extLst>
      <p:ext uri="{BB962C8B-B14F-4D97-AF65-F5344CB8AC3E}">
        <p14:creationId xmlns:p14="http://schemas.microsoft.com/office/powerpoint/2010/main" val="490961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D26C8410-B998-4D04-B7FF-9485D702A226}" type="slidenum">
              <a:rPr lang="en-US" altLang="en-US"/>
              <a:pPr>
                <a:defRPr/>
              </a:pPr>
              <a:t>‹#›</a:t>
            </a:fld>
            <a:endParaRPr lang="en-US" altLang="en-US" dirty="0"/>
          </a:p>
        </p:txBody>
      </p:sp>
    </p:spTree>
    <p:extLst>
      <p:ext uri="{BB962C8B-B14F-4D97-AF65-F5344CB8AC3E}">
        <p14:creationId xmlns:p14="http://schemas.microsoft.com/office/powerpoint/2010/main" val="1056590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E5E338F5-7F1B-49B5-B840-99D9E49EB491}" type="slidenum">
              <a:rPr lang="en-US" altLang="en-US"/>
              <a:pPr>
                <a:defRPr/>
              </a:pPr>
              <a:t>‹#›</a:t>
            </a:fld>
            <a:endParaRPr lang="en-US" altLang="en-US" dirty="0"/>
          </a:p>
        </p:txBody>
      </p:sp>
    </p:spTree>
    <p:extLst>
      <p:ext uri="{BB962C8B-B14F-4D97-AF65-F5344CB8AC3E}">
        <p14:creationId xmlns:p14="http://schemas.microsoft.com/office/powerpoint/2010/main" val="2858630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1C1557D1-6492-4558-8393-E5D6A4B567BA}" type="slidenum">
              <a:rPr lang="en-US" altLang="en-US"/>
              <a:pPr>
                <a:defRPr/>
              </a:pPr>
              <a:t>‹#›</a:t>
            </a:fld>
            <a:endParaRPr lang="en-US" altLang="en-US" dirty="0"/>
          </a:p>
        </p:txBody>
      </p:sp>
    </p:spTree>
    <p:extLst>
      <p:ext uri="{BB962C8B-B14F-4D97-AF65-F5344CB8AC3E}">
        <p14:creationId xmlns:p14="http://schemas.microsoft.com/office/powerpoint/2010/main" val="2680900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FFA1E410-9A46-45C4-9B6D-DB9A81EAC25D}" type="slidenum">
              <a:rPr lang="en-US" altLang="en-US"/>
              <a:pPr>
                <a:defRPr/>
              </a:pPr>
              <a:t>‹#›</a:t>
            </a:fld>
            <a:endParaRPr lang="en-US" altLang="en-US" dirty="0"/>
          </a:p>
        </p:txBody>
      </p:sp>
    </p:spTree>
    <p:extLst>
      <p:ext uri="{BB962C8B-B14F-4D97-AF65-F5344CB8AC3E}">
        <p14:creationId xmlns:p14="http://schemas.microsoft.com/office/powerpoint/2010/main" val="35092183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7BE2308E-847F-42A0-8C2D-8821266B57E0}" type="slidenum">
              <a:rPr lang="en-US" altLang="en-US"/>
              <a:pPr>
                <a:defRPr/>
              </a:pPr>
              <a:t>‹#›</a:t>
            </a:fld>
            <a:endParaRPr lang="en-US" altLang="en-US" dirty="0"/>
          </a:p>
        </p:txBody>
      </p:sp>
    </p:spTree>
    <p:extLst>
      <p:ext uri="{BB962C8B-B14F-4D97-AF65-F5344CB8AC3E}">
        <p14:creationId xmlns:p14="http://schemas.microsoft.com/office/powerpoint/2010/main" val="2327264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48500" y="609600"/>
            <a:ext cx="17145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609600"/>
            <a:ext cx="49911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63CE38BA-EBDB-40D2-A787-6D5DD71112C3}" type="slidenum">
              <a:rPr lang="en-US" altLang="en-US"/>
              <a:pPr>
                <a:defRPr/>
              </a:pPr>
              <a:t>‹#›</a:t>
            </a:fld>
            <a:endParaRPr lang="en-US" altLang="en-US" dirty="0"/>
          </a:p>
        </p:txBody>
      </p:sp>
    </p:spTree>
    <p:extLst>
      <p:ext uri="{BB962C8B-B14F-4D97-AF65-F5344CB8AC3E}">
        <p14:creationId xmlns:p14="http://schemas.microsoft.com/office/powerpoint/2010/main" val="1511832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endParaRPr lang="en-US" dirty="0">
                <a:latin typeface="Times New Roman" pitchFamily="18" charset="0"/>
              </a:endParaRPr>
            </a:p>
          </p:txBody>
        </p:sp>
        <p:sp>
          <p:nvSpPr>
            <p:cNvPr id="6" name="Rectangle 4"/>
            <p:cNvSpPr>
              <a:spLocks noChangeArrowheads="1"/>
            </p:cNvSpPr>
            <p:nvPr/>
          </p:nvSpPr>
          <p:spPr bwMode="hidden">
            <a:xfrm>
              <a:off x="1081" y="1065"/>
              <a:ext cx="4679" cy="159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latin typeface="Times New Roman" pitchFamily="18" charset="0"/>
                </a:endParaRPr>
              </a:p>
            </p:txBody>
          </p:sp>
        </p:grpSp>
      </p:grpSp>
      <p:sp>
        <p:nvSpPr>
          <p:cNvPr id="15379"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pPr lvl="0"/>
            <a:r>
              <a:rPr lang="en-US" noProof="0" smtClean="0"/>
              <a:t>Click to edit Master title style</a:t>
            </a:r>
          </a:p>
        </p:txBody>
      </p:sp>
      <p:sp>
        <p:nvSpPr>
          <p:cNvPr id="15380"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pPr lvl="0"/>
            <a:r>
              <a:rPr lang="en-US" noProof="0" smtClean="0"/>
              <a:t>Click to edit Master subtitle style</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en-US" dirty="0"/>
          </a:p>
        </p:txBody>
      </p:sp>
      <p:sp>
        <p:nvSpPr>
          <p:cNvPr id="19" name="Rectangle 17"/>
          <p:cNvSpPr>
            <a:spLocks noGrp="1" noChangeArrowheads="1"/>
          </p:cNvSpPr>
          <p:nvPr>
            <p:ph type="ftr" sz="quarter" idx="11"/>
          </p:nvPr>
        </p:nvSpPr>
        <p:spPr/>
        <p:txBody>
          <a:bodyPr/>
          <a:lstStyle>
            <a:lvl1pPr>
              <a:defRPr/>
            </a:lvl1pPr>
          </a:lstStyle>
          <a:p>
            <a:pPr>
              <a:defRPr/>
            </a:pPr>
            <a:endParaRPr lang="en-US" dirty="0"/>
          </a:p>
        </p:txBody>
      </p:sp>
      <p:sp>
        <p:nvSpPr>
          <p:cNvPr id="20" name="Rectangle 18"/>
          <p:cNvSpPr>
            <a:spLocks noGrp="1" noChangeArrowheads="1"/>
          </p:cNvSpPr>
          <p:nvPr>
            <p:ph type="sldNum" sz="quarter" idx="12"/>
          </p:nvPr>
        </p:nvSpPr>
        <p:spPr/>
        <p:txBody>
          <a:bodyPr/>
          <a:lstStyle>
            <a:lvl1pPr>
              <a:defRPr/>
            </a:lvl1pPr>
          </a:lstStyle>
          <a:p>
            <a:pPr>
              <a:defRPr/>
            </a:pPr>
            <a:fld id="{C0CACE3E-E97A-451A-AB7C-8D1B02182607}" type="slidenum">
              <a:rPr lang="en-US"/>
              <a:pPr>
                <a:defRPr/>
              </a:pPr>
              <a:t>‹#›</a:t>
            </a:fld>
            <a:endParaRPr lang="en-US" dirty="0"/>
          </a:p>
        </p:txBody>
      </p:sp>
    </p:spTree>
    <p:extLst>
      <p:ext uri="{BB962C8B-B14F-4D97-AF65-F5344CB8AC3E}">
        <p14:creationId xmlns:p14="http://schemas.microsoft.com/office/powerpoint/2010/main" val="2822447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7"/>
          <p:cNvGrpSpPr>
            <a:grpSpLocks/>
          </p:cNvGrpSpPr>
          <p:nvPr userDrawn="1"/>
        </p:nvGrpSpPr>
        <p:grpSpPr bwMode="auto">
          <a:xfrm>
            <a:off x="0" y="0"/>
            <a:ext cx="9144000" cy="6858000"/>
            <a:chOff x="0" y="0"/>
            <a:chExt cx="5760" cy="4320"/>
          </a:xfrm>
        </p:grpSpPr>
        <p:sp>
          <p:nvSpPr>
            <p:cNvPr id="1033" name="Rectangle 8"/>
            <p:cNvSpPr>
              <a:spLocks noChangeArrowheads="1"/>
            </p:cNvSpPr>
            <p:nvPr/>
          </p:nvSpPr>
          <p:spPr bwMode="auto">
            <a:xfrm>
              <a:off x="0" y="0"/>
              <a:ext cx="5760" cy="4320"/>
            </a:xfrm>
            <a:prstGeom prst="rect">
              <a:avLst/>
            </a:prstGeom>
            <a:solidFill>
              <a:srgbClr val="FEEDE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endParaRPr lang="en-US" altLang="en-US" sz="1300" dirty="0">
                <a:solidFill>
                  <a:srgbClr val="000054"/>
                </a:solidFill>
              </a:endParaRPr>
            </a:p>
          </p:txBody>
        </p:sp>
        <p:sp>
          <p:nvSpPr>
            <p:cNvPr id="1034" name="Rectangle 9"/>
            <p:cNvSpPr>
              <a:spLocks noChangeArrowheads="1"/>
            </p:cNvSpPr>
            <p:nvPr/>
          </p:nvSpPr>
          <p:spPr bwMode="auto">
            <a:xfrm>
              <a:off x="0" y="0"/>
              <a:ext cx="1056" cy="4320"/>
            </a:xfrm>
            <a:prstGeom prst="rect">
              <a:avLst/>
            </a:prstGeom>
            <a:solidFill>
              <a:srgbClr val="F3D68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2700000" algn="ctr" rotWithShape="0">
                      <a:srgbClr val="808080">
                        <a:alpha val="50000"/>
                      </a:srgbClr>
                    </a:outerShdw>
                  </a:effectLst>
                </a14:hiddenEffects>
              </a:ext>
            </a:extLst>
          </p:spPr>
          <p:txBody>
            <a:bodyPr wrap="none" anchor="ctr"/>
            <a:lstStyle/>
            <a:p>
              <a:endParaRPr lang="en-US" dirty="0"/>
            </a:p>
          </p:txBody>
        </p:sp>
        <p:pic>
          <p:nvPicPr>
            <p:cNvPr id="1035" name="Picture 10" descr="Color-ppt3"/>
            <p:cNvPicPr>
              <a:picLocks noChangeAspect="1" noChangeArrowheads="1"/>
            </p:cNvPicPr>
            <p:nvPr/>
          </p:nvPicPr>
          <p:blipFill>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6" y="288"/>
              <a:ext cx="864"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7" name="Rectangle 11"/>
          <p:cNvSpPr>
            <a:spLocks noChangeArrowheads="1"/>
          </p:cNvSpPr>
          <p:nvPr userDrawn="1"/>
        </p:nvSpPr>
        <p:spPr bwMode="auto">
          <a:xfrm>
            <a:off x="76200" y="1752600"/>
            <a:ext cx="15240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0"/>
              </a:spcBef>
            </a:pPr>
            <a:r>
              <a:rPr lang="en-US" altLang="en-US" sz="1000" b="1" dirty="0">
                <a:solidFill>
                  <a:srgbClr val="070C51"/>
                </a:solidFill>
              </a:rPr>
              <a:t>Tom Torlakson</a:t>
            </a:r>
            <a:br>
              <a:rPr lang="en-US" altLang="en-US" sz="1000" b="1" dirty="0">
                <a:solidFill>
                  <a:srgbClr val="070C51"/>
                </a:solidFill>
              </a:rPr>
            </a:br>
            <a:r>
              <a:rPr lang="en-US" altLang="en-US" sz="800" dirty="0">
                <a:solidFill>
                  <a:srgbClr val="070C51"/>
                </a:solidFill>
              </a:rPr>
              <a:t>State Superintendent </a:t>
            </a:r>
            <a:br>
              <a:rPr lang="en-US" altLang="en-US" sz="800" dirty="0">
                <a:solidFill>
                  <a:srgbClr val="070C51"/>
                </a:solidFill>
              </a:rPr>
            </a:br>
            <a:r>
              <a:rPr lang="en-US" altLang="en-US" sz="800" dirty="0">
                <a:solidFill>
                  <a:srgbClr val="070C51"/>
                </a:solidFill>
              </a:rPr>
              <a:t>of Public Instruction</a:t>
            </a:r>
            <a:endParaRPr lang="en-US" altLang="en-US" sz="4400" dirty="0">
              <a:solidFill>
                <a:schemeClr val="tx2"/>
              </a:solidFill>
              <a:latin typeface="Times" pitchFamily="18" charset="0"/>
            </a:endParaRPr>
          </a:p>
        </p:txBody>
      </p:sp>
      <p:sp>
        <p:nvSpPr>
          <p:cNvPr id="1028" name="Rectangle 2"/>
          <p:cNvSpPr>
            <a:spLocks noGrp="1" noChangeArrowheads="1"/>
          </p:cNvSpPr>
          <p:nvPr>
            <p:ph type="title"/>
          </p:nvPr>
        </p:nvSpPr>
        <p:spPr bwMode="auto">
          <a:xfrm>
            <a:off x="1905000" y="609600"/>
            <a:ext cx="68580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9" name="Rectangle 3"/>
          <p:cNvSpPr>
            <a:spLocks noGrp="1" noChangeArrowheads="1"/>
          </p:cNvSpPr>
          <p:nvPr>
            <p:ph type="body" idx="1"/>
          </p:nvPr>
        </p:nvSpPr>
        <p:spPr bwMode="auto">
          <a:xfrm>
            <a:off x="1905000" y="1981200"/>
            <a:ext cx="68580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 name="Rectangle 4"/>
          <p:cNvSpPr>
            <a:spLocks noGrp="1" noChangeArrowheads="1"/>
          </p:cNvSpPr>
          <p:nvPr>
            <p:ph type="dt" sz="half" idx="2"/>
          </p:nvPr>
        </p:nvSpPr>
        <p:spPr bwMode="auto">
          <a:xfrm>
            <a:off x="1905000" y="6254750"/>
            <a:ext cx="1676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defRPr sz="1400"/>
            </a:lvl1pPr>
          </a:lstStyle>
          <a:p>
            <a:pPr>
              <a:defRPr/>
            </a:pPr>
            <a:endParaRPr lang="en-US" altLang="en-US" dirty="0"/>
          </a:p>
        </p:txBody>
      </p:sp>
      <p:sp>
        <p:nvSpPr>
          <p:cNvPr id="3" name="Rectangle 5"/>
          <p:cNvSpPr>
            <a:spLocks noGrp="1" noChangeArrowheads="1"/>
          </p:cNvSpPr>
          <p:nvPr>
            <p:ph type="ftr" sz="quarter" idx="3"/>
          </p:nvPr>
        </p:nvSpPr>
        <p:spPr bwMode="auto">
          <a:xfrm>
            <a:off x="3806825" y="6254750"/>
            <a:ext cx="3051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defRPr sz="1400"/>
            </a:lvl1pPr>
          </a:lstStyle>
          <a:p>
            <a:pPr>
              <a:defRPr/>
            </a:pPr>
            <a:endParaRPr lang="en-US" altLang="en-US" dirty="0"/>
          </a:p>
        </p:txBody>
      </p:sp>
      <p:sp>
        <p:nvSpPr>
          <p:cNvPr id="1030" name="Rectangle 6"/>
          <p:cNvSpPr>
            <a:spLocks noGrp="1" noChangeArrowheads="1"/>
          </p:cNvSpPr>
          <p:nvPr>
            <p:ph type="sldNum" sz="quarter" idx="4"/>
          </p:nvPr>
        </p:nvSpPr>
        <p:spPr bwMode="auto">
          <a:xfrm>
            <a:off x="7091363" y="6248400"/>
            <a:ext cx="1676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defRPr sz="1400"/>
            </a:lvl1pPr>
          </a:lstStyle>
          <a:p>
            <a:pPr>
              <a:defRPr/>
            </a:pPr>
            <a:fld id="{A11CDF54-D4DC-48EB-AEB2-FE37708A6E5B}"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889"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 id="2147483890"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cde.ca.gov/sp/cd/ci/mb1403a.asp"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cde.ca.gov/sp/cd/ci/documents/incomecalcworksheet.doc"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2.cde.ca.gov/familyfee/famfeecalc2014.aspx" TargetMode="External"/><Relationship Id="rId2" Type="http://schemas.openxmlformats.org/officeDocument/2006/relationships/hyperlink" Target="http://www.cde.ca.gov/sp/cd/ci/familyfeeschedjuly2014.asp" TargetMode="Externa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hyperlink" Target="http://www.cde.ca.gov/sp/cd/ci/mb1403a.asp"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2.cde.ca.gov/familyfee/famfeecalc2014.aspx"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294967295"/>
          </p:nvPr>
        </p:nvSpPr>
        <p:spPr>
          <a:xfrm>
            <a:off x="7467600" y="6248400"/>
            <a:ext cx="1676400" cy="457200"/>
          </a:xfrm>
        </p:spPr>
        <p:txBody>
          <a:bodyPr/>
          <a:lstStyle/>
          <a:p>
            <a:pPr>
              <a:defRPr/>
            </a:pPr>
            <a:fld id="{D26C8410-B998-4D04-B7FF-9485D702A226}" type="slidenum">
              <a:rPr lang="en-US" altLang="en-US" smtClean="0"/>
              <a:pPr>
                <a:defRPr/>
              </a:pPr>
              <a:t>1</a:t>
            </a:fld>
            <a:endParaRPr lang="en-US" altLang="en-US" dirty="0"/>
          </a:p>
        </p:txBody>
      </p:sp>
      <p:sp>
        <p:nvSpPr>
          <p:cNvPr id="5" name="Rectangle 2"/>
          <p:cNvSpPr txBox="1">
            <a:spLocks noChangeArrowheads="1"/>
          </p:cNvSpPr>
          <p:nvPr/>
        </p:nvSpPr>
        <p:spPr bwMode="auto">
          <a:xfrm>
            <a:off x="1828800" y="228600"/>
            <a:ext cx="6934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a:lstStyle>
          <a:p>
            <a:endParaRPr lang="en-US" b="1" kern="0" dirty="0" smtClean="0">
              <a:solidFill>
                <a:schemeClr val="tx1"/>
              </a:solidFill>
            </a:endParaRPr>
          </a:p>
        </p:txBody>
      </p:sp>
      <p:sp>
        <p:nvSpPr>
          <p:cNvPr id="6" name="Rectangle 3"/>
          <p:cNvSpPr txBox="1">
            <a:spLocks noChangeArrowheads="1"/>
          </p:cNvSpPr>
          <p:nvPr/>
        </p:nvSpPr>
        <p:spPr bwMode="auto">
          <a:xfrm>
            <a:off x="2057400" y="2781300"/>
            <a:ext cx="64770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algn="ctr" eaLnBrk="1" hangingPunct="1"/>
            <a:r>
              <a:rPr lang="en-US" sz="4800" b="1" kern="0" smtClean="0"/>
              <a:t>Monthly Family </a:t>
            </a:r>
            <a:r>
              <a:rPr lang="en-US" sz="4800" b="1" kern="0" dirty="0"/>
              <a:t>Fees</a:t>
            </a:r>
          </a:p>
          <a:p>
            <a:pPr algn="r" eaLnBrk="1" hangingPunct="1"/>
            <a:endParaRPr lang="en-US" sz="2400" kern="0" dirty="0" smtClean="0"/>
          </a:p>
          <a:p>
            <a:pPr algn="r" eaLnBrk="1" hangingPunct="1"/>
            <a:endParaRPr lang="en-US" sz="2400" kern="0" dirty="0" smtClean="0"/>
          </a:p>
          <a:p>
            <a:pPr algn="ctr"/>
            <a:r>
              <a:rPr lang="en-US" sz="2400" dirty="0" smtClean="0">
                <a:latin typeface="Arial" pitchFamily="34" charset="0"/>
                <a:cs typeface="Arial" pitchFamily="34" charset="0"/>
              </a:rPr>
              <a:t>CAPPA </a:t>
            </a:r>
            <a:r>
              <a:rPr lang="en-US" sz="2400" dirty="0">
                <a:latin typeface="Arial" pitchFamily="34" charset="0"/>
                <a:cs typeface="Arial" pitchFamily="34" charset="0"/>
              </a:rPr>
              <a:t>Conference, October 2015 </a:t>
            </a:r>
            <a:endParaRPr lang="en-US" sz="2400" dirty="0" smtClean="0">
              <a:latin typeface="Arial" pitchFamily="34" charset="0"/>
              <a:cs typeface="Arial" pitchFamily="34" charset="0"/>
            </a:endParaRPr>
          </a:p>
          <a:p>
            <a:pPr algn="ctr"/>
            <a:r>
              <a:rPr lang="en-US" sz="1800" dirty="0" smtClean="0"/>
              <a:t>Sandy </a:t>
            </a:r>
            <a:r>
              <a:rPr lang="en-US" sz="1800" dirty="0"/>
              <a:t>Patitucci, Child Development Consultant</a:t>
            </a:r>
          </a:p>
          <a:p>
            <a:pPr algn="ctr"/>
            <a:r>
              <a:rPr lang="en-US" sz="1800" dirty="0" smtClean="0">
                <a:latin typeface="Arial" pitchFamily="34" charset="0"/>
                <a:cs typeface="Arial" pitchFamily="34" charset="0"/>
              </a:rPr>
              <a:t>Vanessa </a:t>
            </a:r>
            <a:r>
              <a:rPr lang="en-US" sz="1800" dirty="0">
                <a:latin typeface="Arial" pitchFamily="34" charset="0"/>
                <a:cs typeface="Arial" pitchFamily="34" charset="0"/>
              </a:rPr>
              <a:t>Saunders</a:t>
            </a:r>
            <a:r>
              <a:rPr lang="en-US" sz="1800" dirty="0"/>
              <a:t>, Alternative Payment Manager</a:t>
            </a:r>
          </a:p>
          <a:p>
            <a:pPr algn="ctr"/>
            <a:r>
              <a:rPr lang="en-US" sz="2400" dirty="0"/>
              <a:t> </a:t>
            </a:r>
            <a:endParaRPr lang="en-US" sz="2400" kern="0" dirty="0" smtClean="0"/>
          </a:p>
          <a:p>
            <a:pPr eaLnBrk="1" hangingPunct="1"/>
            <a:endParaRPr lang="en-US" sz="2400" kern="0" dirty="0" smtClean="0"/>
          </a:p>
          <a:p>
            <a:pPr eaLnBrk="1" hangingPunct="1"/>
            <a:r>
              <a:rPr lang="en-US" sz="2400" kern="0" dirty="0" smtClean="0"/>
              <a:t>                   </a:t>
            </a:r>
          </a:p>
          <a:p>
            <a:pPr eaLnBrk="1" hangingPunct="1"/>
            <a:r>
              <a:rPr lang="en-US" sz="2800" kern="0" dirty="0" smtClean="0"/>
              <a:t>		</a:t>
            </a:r>
            <a:endParaRPr lang="en-US" sz="3800" kern="0" dirty="0" smtClean="0"/>
          </a:p>
        </p:txBody>
      </p:sp>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39826442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52400"/>
            <a:ext cx="6248400" cy="990600"/>
          </a:xfrm>
        </p:spPr>
        <p:txBody>
          <a:bodyPr/>
          <a:lstStyle/>
          <a:p>
            <a:r>
              <a:rPr lang="en-US" sz="3600" b="1" dirty="0" smtClean="0"/>
              <a:t>Agenda</a:t>
            </a:r>
            <a:endParaRPr lang="en-US" sz="3600" b="1" dirty="0"/>
          </a:p>
        </p:txBody>
      </p:sp>
      <p:sp>
        <p:nvSpPr>
          <p:cNvPr id="3" name="Content Placeholder 2"/>
          <p:cNvSpPr>
            <a:spLocks noGrp="1"/>
          </p:cNvSpPr>
          <p:nvPr>
            <p:ph idx="1"/>
          </p:nvPr>
        </p:nvSpPr>
        <p:spPr>
          <a:xfrm>
            <a:off x="1981200" y="1371600"/>
            <a:ext cx="6781800" cy="4876800"/>
          </a:xfrm>
        </p:spPr>
        <p:txBody>
          <a:bodyPr/>
          <a:lstStyle/>
          <a:p>
            <a:pPr marL="457200" indent="-457200">
              <a:buFont typeface="Arial" pitchFamily="34" charset="0"/>
              <a:buChar char="•"/>
            </a:pPr>
            <a:r>
              <a:rPr lang="en-US" sz="2800" dirty="0" smtClean="0"/>
              <a:t>Family Fee Background </a:t>
            </a:r>
          </a:p>
          <a:p>
            <a:pPr marL="857250" lvl="1" indent="-457200">
              <a:buFont typeface="Arial" pitchFamily="34" charset="0"/>
              <a:buChar char="•"/>
            </a:pPr>
            <a:r>
              <a:rPr lang="en-US" sz="2000" dirty="0" smtClean="0"/>
              <a:t>What is a Family Fee?</a:t>
            </a:r>
          </a:p>
          <a:p>
            <a:pPr marL="457200" indent="-457200">
              <a:buFont typeface="Arial" pitchFamily="34" charset="0"/>
              <a:buChar char="•"/>
            </a:pPr>
            <a:r>
              <a:rPr lang="en-US" sz="2800" dirty="0"/>
              <a:t>Family Fee Assessment</a:t>
            </a:r>
          </a:p>
          <a:p>
            <a:pPr marL="857250" lvl="1" indent="-457200">
              <a:buFont typeface="Arial" pitchFamily="34" charset="0"/>
              <a:buChar char="•"/>
            </a:pPr>
            <a:r>
              <a:rPr lang="en-US" sz="2000" dirty="0" smtClean="0"/>
              <a:t>Determining &amp; Calculating </a:t>
            </a:r>
            <a:r>
              <a:rPr lang="en-US" sz="2000" dirty="0"/>
              <a:t>I</a:t>
            </a:r>
            <a:r>
              <a:rPr lang="en-US" sz="2000" dirty="0" smtClean="0"/>
              <a:t>ncome</a:t>
            </a:r>
          </a:p>
          <a:p>
            <a:pPr marL="857250" lvl="1" indent="-457200">
              <a:buFont typeface="Arial" pitchFamily="34" charset="0"/>
              <a:buChar char="•"/>
            </a:pPr>
            <a:r>
              <a:rPr lang="en-US" sz="2000" dirty="0" smtClean="0"/>
              <a:t>Determining Family </a:t>
            </a:r>
            <a:r>
              <a:rPr lang="en-US" sz="2000" dirty="0"/>
              <a:t>S</a:t>
            </a:r>
            <a:r>
              <a:rPr lang="en-US" sz="2000" dirty="0" smtClean="0"/>
              <a:t>ize</a:t>
            </a:r>
          </a:p>
          <a:p>
            <a:pPr marL="457200" indent="-457200">
              <a:buFont typeface="Arial" pitchFamily="34" charset="0"/>
              <a:buChar char="•"/>
            </a:pPr>
            <a:r>
              <a:rPr lang="en-US" sz="2800" dirty="0" smtClean="0"/>
              <a:t>Effective Dates for Family </a:t>
            </a:r>
            <a:r>
              <a:rPr lang="en-US" sz="2800" dirty="0"/>
              <a:t>F</a:t>
            </a:r>
            <a:r>
              <a:rPr lang="en-US" sz="2800" dirty="0" smtClean="0"/>
              <a:t>ees</a:t>
            </a:r>
          </a:p>
          <a:p>
            <a:pPr marL="457200" indent="-457200">
              <a:buFont typeface="Arial" pitchFamily="34" charset="0"/>
              <a:buChar char="•"/>
            </a:pPr>
            <a:r>
              <a:rPr lang="en-US" sz="2800" dirty="0" smtClean="0"/>
              <a:t>Determining Family Fee</a:t>
            </a:r>
          </a:p>
          <a:p>
            <a:pPr marL="457200" indent="-457200">
              <a:buFont typeface="Arial" pitchFamily="34" charset="0"/>
              <a:buChar char="•"/>
            </a:pPr>
            <a:r>
              <a:rPr lang="en-US" sz="2800" dirty="0" smtClean="0"/>
              <a:t>Family Fee Notification, Collection &amp;  Receipts</a:t>
            </a:r>
            <a:endParaRPr lang="en-US" sz="2800" dirty="0"/>
          </a:p>
          <a:p>
            <a:pPr marL="457200" indent="-457200">
              <a:buFont typeface="Arial" pitchFamily="34" charset="0"/>
              <a:buChar char="•"/>
            </a:pPr>
            <a:r>
              <a:rPr lang="en-US" sz="2800" dirty="0" smtClean="0"/>
              <a:t>Exception to </a:t>
            </a:r>
            <a:r>
              <a:rPr lang="en-US" sz="2800" dirty="0"/>
              <a:t>F</a:t>
            </a:r>
            <a:r>
              <a:rPr lang="en-US" sz="2800" dirty="0" smtClean="0"/>
              <a:t>amily Fee</a:t>
            </a:r>
          </a:p>
          <a:p>
            <a:pPr marL="457200" indent="-457200">
              <a:buFont typeface="Arial" pitchFamily="34" charset="0"/>
              <a:buChar char="•"/>
            </a:pPr>
            <a:endParaRPr lang="en-US" dirty="0" smtClean="0"/>
          </a:p>
          <a:p>
            <a:pPr marL="457200" indent="-457200">
              <a:buFont typeface="Arial" pitchFamily="34" charset="0"/>
              <a:buChar char="•"/>
            </a:pPr>
            <a:endParaRPr lang="en-US" dirty="0" smtClean="0"/>
          </a:p>
          <a:p>
            <a:pPr marL="457200" indent="-457200">
              <a:buFont typeface="Arial" pitchFamily="34" charset="0"/>
              <a:buChar char="•"/>
            </a:pPr>
            <a:endParaRPr lang="en-US" dirty="0" smtClean="0"/>
          </a:p>
          <a:p>
            <a:pPr marL="457200" indent="-457200">
              <a:buFont typeface="Arial" pitchFamily="34" charset="0"/>
              <a:buChar char="•"/>
            </a:pPr>
            <a:endParaRPr lang="en-US" dirty="0" smtClean="0"/>
          </a:p>
          <a:p>
            <a:pPr marL="457200" indent="-457200">
              <a:buFont typeface="Arial" pitchFamily="34" charset="0"/>
              <a:buChar char="•"/>
            </a:pPr>
            <a:endParaRPr lang="en-US" dirty="0" smtClean="0"/>
          </a:p>
          <a:p>
            <a:pPr marL="457200" indent="-457200">
              <a:buFont typeface="Arial" pitchFamily="34" charset="0"/>
              <a:buChar char="•"/>
            </a:pPr>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2</a:t>
            </a:fld>
            <a:endParaRPr lang="en-US" alt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21936651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228600"/>
            <a:ext cx="6477000" cy="1066800"/>
          </a:xfrm>
        </p:spPr>
        <p:txBody>
          <a:bodyPr/>
          <a:lstStyle/>
          <a:p>
            <a:r>
              <a:rPr lang="en-US" sz="3600" b="1" dirty="0" smtClean="0"/>
              <a:t>Background</a:t>
            </a:r>
            <a:endParaRPr lang="en-US" sz="3600" b="1" dirty="0"/>
          </a:p>
        </p:txBody>
      </p:sp>
      <p:sp>
        <p:nvSpPr>
          <p:cNvPr id="4" name="Content Placeholder 3"/>
          <p:cNvSpPr>
            <a:spLocks noGrp="1"/>
          </p:cNvSpPr>
          <p:nvPr>
            <p:ph idx="1"/>
          </p:nvPr>
        </p:nvSpPr>
        <p:spPr>
          <a:xfrm>
            <a:off x="1676400" y="2057400"/>
            <a:ext cx="7315200" cy="2743200"/>
          </a:xfrm>
        </p:spPr>
        <p:txBody>
          <a:bodyPr/>
          <a:lstStyle/>
          <a:p>
            <a:pPr marL="457200" indent="-457200">
              <a:buFont typeface="Arial" panose="020B0604020202020204" pitchFamily="34" charset="0"/>
              <a:buChar char="•"/>
              <a:defRPr/>
            </a:pPr>
            <a:r>
              <a:rPr lang="en-US" sz="2600" dirty="0"/>
              <a:t>Budget Act of 2013 required SSPI to develop a </a:t>
            </a:r>
            <a:r>
              <a:rPr lang="en-US" sz="2600" dirty="0" smtClean="0"/>
              <a:t>flat monthly fee.</a:t>
            </a:r>
            <a:r>
              <a:rPr lang="en-US" sz="2400" dirty="0" smtClean="0"/>
              <a:t> </a:t>
            </a:r>
            <a:endParaRPr lang="en-US" sz="2400" dirty="0"/>
          </a:p>
          <a:p>
            <a:pPr marL="457200" indent="-457200">
              <a:buFont typeface="Arial" panose="020B0604020202020204" pitchFamily="34" charset="0"/>
              <a:buChar char="•"/>
              <a:defRPr/>
            </a:pPr>
            <a:r>
              <a:rPr lang="en-US" sz="2600" dirty="0" smtClean="0"/>
              <a:t>Fee schedule was developed </a:t>
            </a:r>
            <a:r>
              <a:rPr lang="en-US" sz="2600" dirty="0"/>
              <a:t>in </a:t>
            </a:r>
            <a:r>
              <a:rPr lang="en-US" sz="2600" dirty="0" smtClean="0"/>
              <a:t>collaboration with stakeholder input.</a:t>
            </a:r>
            <a:endParaRPr lang="en-US" sz="2600" dirty="0"/>
          </a:p>
          <a:p>
            <a:pPr marL="457200" indent="-457200">
              <a:buFont typeface="Arial" panose="020B0604020202020204" pitchFamily="34" charset="0"/>
              <a:buChar char="•"/>
              <a:defRPr/>
            </a:pPr>
            <a:r>
              <a:rPr lang="en-US" sz="2600" dirty="0" smtClean="0"/>
              <a:t>Effective </a:t>
            </a:r>
            <a:r>
              <a:rPr lang="en-US" sz="2600" dirty="0"/>
              <a:t>July 1, 2014</a:t>
            </a:r>
          </a:p>
        </p:txBody>
      </p:sp>
      <p:sp>
        <p:nvSpPr>
          <p:cNvPr id="3" name="Slide Number Placeholder 2"/>
          <p:cNvSpPr>
            <a:spLocks noGrp="1"/>
          </p:cNvSpPr>
          <p:nvPr>
            <p:ph type="sldNum" sz="quarter" idx="12"/>
          </p:nvPr>
        </p:nvSpPr>
        <p:spPr/>
        <p:txBody>
          <a:bodyPr/>
          <a:lstStyle/>
          <a:p>
            <a:pPr>
              <a:defRPr/>
            </a:pPr>
            <a:fld id="{D26C8410-B998-4D04-B7FF-9485D702A226}" type="slidenum">
              <a:rPr lang="en-US" altLang="en-US" smtClean="0"/>
              <a:pPr>
                <a:defRPr/>
              </a:pPr>
              <a:t>3</a:t>
            </a:fld>
            <a:endParaRPr lang="en-US" alt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4600844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905000" y="228600"/>
            <a:ext cx="6858000" cy="1295400"/>
          </a:xfrm>
        </p:spPr>
        <p:txBody>
          <a:bodyPr/>
          <a:lstStyle/>
          <a:p>
            <a:r>
              <a:rPr lang="en-US" sz="3600" b="1" dirty="0" smtClean="0"/>
              <a:t>What is a Family Fee?</a:t>
            </a:r>
            <a:br>
              <a:rPr lang="en-US" sz="3600" b="1" dirty="0" smtClean="0"/>
            </a:br>
            <a:r>
              <a:rPr lang="en-US" sz="2400" i="1" dirty="0" smtClean="0"/>
              <a:t>California Code </a:t>
            </a:r>
            <a:r>
              <a:rPr lang="en-US" sz="2400" dirty="0" smtClean="0"/>
              <a:t>of</a:t>
            </a:r>
            <a:r>
              <a:rPr lang="en-US" sz="2400" i="1" dirty="0" smtClean="0"/>
              <a:t> Regulations, </a:t>
            </a:r>
            <a:r>
              <a:rPr lang="en-US" sz="2400" dirty="0" smtClean="0"/>
              <a:t>Title 5 (5 </a:t>
            </a:r>
            <a:r>
              <a:rPr lang="en-US" sz="2400" i="1" dirty="0" smtClean="0"/>
              <a:t>CCR</a:t>
            </a:r>
            <a:r>
              <a:rPr lang="en-US" sz="2400" dirty="0" smtClean="0"/>
              <a:t>) Section 18078(g)</a:t>
            </a:r>
            <a:endParaRPr lang="en-US" b="1" dirty="0" smtClean="0"/>
          </a:p>
        </p:txBody>
      </p:sp>
      <p:sp>
        <p:nvSpPr>
          <p:cNvPr id="3" name="Content Placeholder 2"/>
          <p:cNvSpPr>
            <a:spLocks noGrp="1"/>
          </p:cNvSpPr>
          <p:nvPr>
            <p:ph idx="1"/>
          </p:nvPr>
        </p:nvSpPr>
        <p:spPr>
          <a:xfrm>
            <a:off x="1828800" y="1752600"/>
            <a:ext cx="7086600" cy="4800600"/>
          </a:xfrm>
        </p:spPr>
        <p:txBody>
          <a:bodyPr/>
          <a:lstStyle/>
          <a:p>
            <a:pPr marL="400050" lvl="1" indent="0" eaLnBrk="1" hangingPunct="1">
              <a:buNone/>
              <a:defRPr/>
            </a:pPr>
            <a:r>
              <a:rPr lang="en-US" dirty="0" smtClean="0"/>
              <a:t>A family’s share of cost based on sliding scale. </a:t>
            </a:r>
            <a:endParaRPr lang="en-US" sz="1800" b="1" dirty="0" smtClean="0">
              <a:solidFill>
                <a:srgbClr val="003399"/>
              </a:solidFill>
            </a:endParaRPr>
          </a:p>
          <a:p>
            <a:pPr marL="857250" lvl="1" indent="-457200" eaLnBrk="1" hangingPunct="1">
              <a:buFont typeface="Arial" pitchFamily="34" charset="0"/>
              <a:buChar char="•"/>
              <a:defRPr/>
            </a:pPr>
            <a:r>
              <a:rPr lang="en-US" sz="2400" dirty="0" smtClean="0"/>
              <a:t>Management Bulletin (MB) 14-03a  provides contractors information on how to access a monthly family fee.</a:t>
            </a:r>
          </a:p>
          <a:p>
            <a:pPr marL="400050" lvl="1" indent="0" eaLnBrk="1" hangingPunct="1">
              <a:buNone/>
              <a:defRPr/>
            </a:pPr>
            <a:r>
              <a:rPr lang="en-US" sz="1000" dirty="0" smtClean="0"/>
              <a:t>	</a:t>
            </a:r>
            <a:endParaRPr lang="en-US" sz="1000" dirty="0" smtClean="0">
              <a:solidFill>
                <a:schemeClr val="accent6"/>
              </a:solidFill>
            </a:endParaRPr>
          </a:p>
          <a:p>
            <a:pPr marL="857250" lvl="1" indent="-457200" eaLnBrk="1" hangingPunct="1">
              <a:buFont typeface="Arial" pitchFamily="34" charset="0"/>
              <a:buChar char="•"/>
              <a:defRPr/>
            </a:pPr>
            <a:r>
              <a:rPr lang="en-US" sz="2400" dirty="0" smtClean="0"/>
              <a:t>The </a:t>
            </a:r>
            <a:r>
              <a:rPr lang="en-US" sz="2400" dirty="0"/>
              <a:t>family fee schedule can be obtained from </a:t>
            </a:r>
            <a:r>
              <a:rPr lang="en-US" sz="2400" dirty="0" smtClean="0"/>
              <a:t>MB 14-03a.</a:t>
            </a:r>
          </a:p>
          <a:p>
            <a:pPr marL="400050" lvl="1" indent="0" eaLnBrk="1" hangingPunct="1">
              <a:buNone/>
              <a:defRPr/>
            </a:pPr>
            <a:r>
              <a:rPr lang="en-US" sz="2000" dirty="0" smtClean="0"/>
              <a:t>	</a:t>
            </a:r>
            <a:r>
              <a:rPr lang="en-US" sz="2000" dirty="0">
                <a:solidFill>
                  <a:schemeClr val="accent6"/>
                </a:solidFill>
                <a:hlinkClick r:id="rId2"/>
              </a:rPr>
              <a:t>http://www.cde.ca.gov/sp/cd/ci/mb1403a.asp</a:t>
            </a:r>
            <a:endParaRPr lang="en-US" sz="2000" dirty="0" smtClean="0">
              <a:solidFill>
                <a:schemeClr val="accent6"/>
              </a:solidFill>
            </a:endParaRPr>
          </a:p>
          <a:p>
            <a:r>
              <a:rPr lang="en-US" dirty="0"/>
              <a:t>	</a:t>
            </a:r>
            <a:r>
              <a:rPr lang="en-US" dirty="0" smtClean="0"/>
              <a:t> </a:t>
            </a:r>
            <a:r>
              <a:rPr lang="en-US" dirty="0"/>
              <a:t>			</a:t>
            </a:r>
          </a:p>
          <a:p>
            <a:r>
              <a:rPr lang="en-US" dirty="0"/>
              <a:t>	</a:t>
            </a:r>
          </a:p>
          <a:p>
            <a:r>
              <a:rPr lang="en-US" dirty="0"/>
              <a:t>	</a:t>
            </a:r>
          </a:p>
          <a:p>
            <a:r>
              <a:rPr lang="en-US" dirty="0"/>
              <a:t>	</a:t>
            </a:r>
          </a:p>
          <a:p>
            <a:r>
              <a:rPr lang="en-US" dirty="0"/>
              <a:t>		</a:t>
            </a:r>
          </a:p>
          <a:p>
            <a:r>
              <a:rPr lang="en-US" dirty="0"/>
              <a:t>	</a:t>
            </a:r>
          </a:p>
          <a:p>
            <a:r>
              <a:rPr lang="en-US" dirty="0"/>
              <a:t>	</a:t>
            </a:r>
          </a:p>
          <a:p>
            <a:r>
              <a:rPr lang="en-US" dirty="0"/>
              <a:t>	</a:t>
            </a:r>
          </a:p>
          <a:p>
            <a:pPr marL="857250" lvl="1" indent="-457200" eaLnBrk="1" hangingPunct="1">
              <a:buFont typeface="Arial" pitchFamily="34" charset="0"/>
              <a:buChar char="•"/>
              <a:defRPr/>
            </a:pPr>
            <a:endParaRPr lang="en-US" sz="2000" dirty="0" smtClean="0"/>
          </a:p>
          <a:p>
            <a:pPr marL="857250" lvl="1" indent="-457200" eaLnBrk="1" hangingPunct="1">
              <a:buFont typeface="Arial" pitchFamily="34" charset="0"/>
              <a:buChar char="•"/>
              <a:defRPr/>
            </a:pPr>
            <a:endParaRPr lang="en-US" sz="2400" b="1" dirty="0" smtClean="0">
              <a:solidFill>
                <a:srgbClr val="003399"/>
              </a:solidFill>
            </a:endParaRPr>
          </a:p>
          <a:p>
            <a:pPr marL="857250" lvl="1" indent="-457200" eaLnBrk="1" hangingPunct="1">
              <a:buFont typeface="Arial" pitchFamily="34" charset="0"/>
              <a:buChar char="•"/>
              <a:defRPr/>
            </a:pPr>
            <a:endParaRPr lang="en-US" sz="2000" b="1" dirty="0">
              <a:solidFill>
                <a:srgbClr val="003399"/>
              </a:solidFill>
            </a:endParaRPr>
          </a:p>
          <a:p>
            <a:pPr marL="857250" lvl="1" indent="-457200" eaLnBrk="1" hangingPunct="1">
              <a:buFont typeface="Arial" pitchFamily="34" charset="0"/>
              <a:buChar char="•"/>
              <a:defRPr/>
            </a:pPr>
            <a:endParaRPr lang="en-US" b="1" dirty="0" smtClean="0"/>
          </a:p>
          <a:p>
            <a:pPr marL="857250" lvl="1" indent="-457200" eaLnBrk="1" hangingPunct="1">
              <a:buFont typeface="Arial" pitchFamily="34" charset="0"/>
              <a:buChar char="•"/>
              <a:defRPr/>
            </a:pPr>
            <a:endParaRPr lang="en-US" sz="2000" b="1" dirty="0" smtClean="0">
              <a:solidFill>
                <a:srgbClr val="003399"/>
              </a:solidFill>
            </a:endParaRPr>
          </a:p>
          <a:p>
            <a:pPr marL="857250" lvl="1" indent="-457200" eaLnBrk="1" hangingPunct="1">
              <a:buFont typeface="Arial" pitchFamily="34" charset="0"/>
              <a:buChar char="•"/>
              <a:defRPr/>
            </a:pPr>
            <a:endParaRPr lang="en-US" sz="2000" b="1" dirty="0">
              <a:solidFill>
                <a:srgbClr val="003399"/>
              </a:solidFill>
            </a:endParaRPr>
          </a:p>
          <a:p>
            <a:pPr marL="400050" lvl="1" indent="0" eaLnBrk="1" hangingPunct="1">
              <a:buNone/>
              <a:defRPr/>
            </a:pPr>
            <a:endParaRPr lang="en-US" dirty="0"/>
          </a:p>
        </p:txBody>
      </p:sp>
      <p:sp>
        <p:nvSpPr>
          <p:cNvPr id="6148" name="Slide Number Placeholder 3"/>
          <p:cNvSpPr>
            <a:spLocks noGrp="1"/>
          </p:cNvSpPr>
          <p:nvPr>
            <p:ph type="sldNum" sz="quarter" idx="12"/>
          </p:nvPr>
        </p:nvSpPr>
        <p:spPr>
          <a:noFill/>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20000"/>
              </a:spcBef>
              <a:spcAft>
                <a:spcPct val="0"/>
              </a:spcAft>
              <a:defRPr sz="2400">
                <a:solidFill>
                  <a:schemeClr val="tx1"/>
                </a:solidFill>
                <a:latin typeface="Arial" charset="0"/>
              </a:defRPr>
            </a:lvl6pPr>
            <a:lvl7pPr marL="2971800" indent="-228600" eaLnBrk="0" fontAlgn="base" hangingPunct="0">
              <a:spcBef>
                <a:spcPct val="20000"/>
              </a:spcBef>
              <a:spcAft>
                <a:spcPct val="0"/>
              </a:spcAft>
              <a:defRPr sz="2400">
                <a:solidFill>
                  <a:schemeClr val="tx1"/>
                </a:solidFill>
                <a:latin typeface="Arial" charset="0"/>
              </a:defRPr>
            </a:lvl7pPr>
            <a:lvl8pPr marL="3429000" indent="-228600" eaLnBrk="0" fontAlgn="base" hangingPunct="0">
              <a:spcBef>
                <a:spcPct val="20000"/>
              </a:spcBef>
              <a:spcAft>
                <a:spcPct val="0"/>
              </a:spcAft>
              <a:defRPr sz="2400">
                <a:solidFill>
                  <a:schemeClr val="tx1"/>
                </a:solidFill>
                <a:latin typeface="Arial" charset="0"/>
              </a:defRPr>
            </a:lvl8pPr>
            <a:lvl9pPr marL="3886200" indent="-228600" eaLnBrk="0" fontAlgn="base" hangingPunct="0">
              <a:spcBef>
                <a:spcPct val="20000"/>
              </a:spcBef>
              <a:spcAft>
                <a:spcPct val="0"/>
              </a:spcAft>
              <a:defRPr sz="2400">
                <a:solidFill>
                  <a:schemeClr val="tx1"/>
                </a:solidFill>
                <a:latin typeface="Arial" charset="0"/>
              </a:defRPr>
            </a:lvl9pPr>
          </a:lstStyle>
          <a:p>
            <a:pPr algn="ctr"/>
            <a:fld id="{EC568B0F-6F69-48A7-B6A9-72E2A6561428}" type="slidenum">
              <a:rPr lang="en-US" altLang="en-US" sz="1400" smtClean="0"/>
              <a:pPr algn="ctr"/>
              <a:t>4</a:t>
            </a:fld>
            <a:endParaRPr lang="en-US" altLang="en-US" sz="1400" dirty="0" smtClean="0"/>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xfrm>
            <a:off x="8229599" y="6248400"/>
            <a:ext cx="538163" cy="457200"/>
          </a:xfrm>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20000"/>
              </a:spcBef>
              <a:spcAft>
                <a:spcPct val="0"/>
              </a:spcAft>
              <a:defRPr sz="2400">
                <a:solidFill>
                  <a:schemeClr val="tx1"/>
                </a:solidFill>
                <a:latin typeface="Arial" charset="0"/>
              </a:defRPr>
            </a:lvl6pPr>
            <a:lvl7pPr marL="2971800" indent="-228600" eaLnBrk="0" fontAlgn="base" hangingPunct="0">
              <a:spcBef>
                <a:spcPct val="20000"/>
              </a:spcBef>
              <a:spcAft>
                <a:spcPct val="0"/>
              </a:spcAft>
              <a:defRPr sz="2400">
                <a:solidFill>
                  <a:schemeClr val="tx1"/>
                </a:solidFill>
                <a:latin typeface="Arial" charset="0"/>
              </a:defRPr>
            </a:lvl7pPr>
            <a:lvl8pPr marL="3429000" indent="-228600" eaLnBrk="0" fontAlgn="base" hangingPunct="0">
              <a:spcBef>
                <a:spcPct val="20000"/>
              </a:spcBef>
              <a:spcAft>
                <a:spcPct val="0"/>
              </a:spcAft>
              <a:defRPr sz="2400">
                <a:solidFill>
                  <a:schemeClr val="tx1"/>
                </a:solidFill>
                <a:latin typeface="Arial" charset="0"/>
              </a:defRPr>
            </a:lvl8pPr>
            <a:lvl9pPr marL="3886200" indent="-228600" eaLnBrk="0" fontAlgn="base" hangingPunct="0">
              <a:spcBef>
                <a:spcPct val="20000"/>
              </a:spcBef>
              <a:spcAft>
                <a:spcPct val="0"/>
              </a:spcAft>
              <a:defRPr sz="2400">
                <a:solidFill>
                  <a:schemeClr val="tx1"/>
                </a:solidFill>
                <a:latin typeface="Arial" charset="0"/>
              </a:defRPr>
            </a:lvl9pPr>
          </a:lstStyle>
          <a:p>
            <a:fld id="{831C7C06-2454-4E9D-B28D-9D6F2347B0B2}" type="slidenum">
              <a:rPr lang="en-US" altLang="en-US" sz="1400" smtClean="0"/>
              <a:pPr/>
              <a:t>5</a:t>
            </a:fld>
            <a:endParaRPr lang="en-US" altLang="en-US" sz="1400" dirty="0" smtClean="0"/>
          </a:p>
        </p:txBody>
      </p:sp>
      <p:sp>
        <p:nvSpPr>
          <p:cNvPr id="9219" name="Rectangle 2"/>
          <p:cNvSpPr>
            <a:spLocks noGrp="1" noChangeArrowheads="1"/>
          </p:cNvSpPr>
          <p:nvPr>
            <p:ph type="title" idx="4294967295"/>
          </p:nvPr>
        </p:nvSpPr>
        <p:spPr>
          <a:xfrm>
            <a:off x="1676400" y="228600"/>
            <a:ext cx="7467600" cy="1066800"/>
          </a:xfrm>
        </p:spPr>
        <p:txBody>
          <a:bodyPr/>
          <a:lstStyle/>
          <a:p>
            <a:r>
              <a:rPr lang="en-US" sz="3400" b="1" dirty="0" smtClean="0"/>
              <a:t>Exceptions to Family Fees</a:t>
            </a:r>
            <a:r>
              <a:rPr lang="en-US" dirty="0"/>
              <a:t/>
            </a:r>
            <a:br>
              <a:rPr lang="en-US" dirty="0"/>
            </a:br>
            <a:r>
              <a:rPr lang="en-US" sz="2400" dirty="0" smtClean="0"/>
              <a:t>EC, sections 8263 &amp; 8273, </a:t>
            </a:r>
            <a:r>
              <a:rPr lang="en-US" sz="2400" dirty="0" smtClean="0">
                <a:solidFill>
                  <a:schemeClr val="tx1"/>
                </a:solidFill>
              </a:rPr>
              <a:t>5 </a:t>
            </a:r>
            <a:r>
              <a:rPr lang="en-US" sz="2400" i="1" dirty="0" smtClean="0">
                <a:solidFill>
                  <a:schemeClr val="tx1"/>
                </a:solidFill>
              </a:rPr>
              <a:t>CCR</a:t>
            </a:r>
            <a:r>
              <a:rPr lang="en-US" sz="2400" dirty="0" smtClean="0">
                <a:solidFill>
                  <a:schemeClr val="tx1"/>
                </a:solidFill>
              </a:rPr>
              <a:t>, Section 18110</a:t>
            </a:r>
          </a:p>
        </p:txBody>
      </p:sp>
      <p:sp>
        <p:nvSpPr>
          <p:cNvPr id="9220" name="Rectangle 3"/>
          <p:cNvSpPr>
            <a:spLocks noGrp="1" noChangeArrowheads="1"/>
          </p:cNvSpPr>
          <p:nvPr>
            <p:ph idx="4294967295"/>
          </p:nvPr>
        </p:nvSpPr>
        <p:spPr>
          <a:xfrm>
            <a:off x="2057400" y="1442694"/>
            <a:ext cx="6934200" cy="4805706"/>
          </a:xfrm>
        </p:spPr>
        <p:txBody>
          <a:bodyPr/>
          <a:lstStyle/>
          <a:p>
            <a:pPr>
              <a:spcBef>
                <a:spcPts val="1200"/>
              </a:spcBef>
              <a:buFont typeface="Arial" panose="020B0604020202020204" pitchFamily="34" charset="0"/>
              <a:buChar char="•"/>
            </a:pPr>
            <a:r>
              <a:rPr lang="en-US" sz="2600" dirty="0" smtClean="0"/>
              <a:t>Children receiving Part-Day CSPP</a:t>
            </a:r>
          </a:p>
          <a:p>
            <a:pPr marL="342900" lvl="1" indent="-342900">
              <a:spcBef>
                <a:spcPts val="1200"/>
              </a:spcBef>
              <a:buFont typeface="Arial" panose="020B0604020202020204" pitchFamily="34" charset="0"/>
              <a:buChar char="•"/>
            </a:pPr>
            <a:r>
              <a:rPr lang="en-US" sz="2600" dirty="0" smtClean="0"/>
              <a:t>Families </a:t>
            </a:r>
            <a:r>
              <a:rPr lang="en-US" sz="2600" dirty="0"/>
              <a:t>receiving CalWORKs cash aid while the aid is being paid to the parent</a:t>
            </a:r>
          </a:p>
          <a:p>
            <a:pPr>
              <a:spcBef>
                <a:spcPts val="1200"/>
              </a:spcBef>
              <a:buFont typeface="Arial" panose="020B0604020202020204" pitchFamily="34" charset="0"/>
              <a:buChar char="•"/>
            </a:pPr>
            <a:r>
              <a:rPr lang="en-US" sz="2400" dirty="0" smtClean="0"/>
              <a:t>Child(</a:t>
            </a:r>
            <a:r>
              <a:rPr lang="en-US" sz="2400" dirty="0" err="1" smtClean="0"/>
              <a:t>ren</a:t>
            </a:r>
            <a:r>
              <a:rPr lang="en-US" sz="2400" dirty="0" smtClean="0"/>
              <a:t>) who are recipients of CPS, for up to 12 months, provided </a:t>
            </a:r>
            <a:r>
              <a:rPr lang="en-US" sz="2400" dirty="0"/>
              <a:t>there is a written referral by a </a:t>
            </a:r>
            <a:r>
              <a:rPr lang="en-US" sz="2400" dirty="0" smtClean="0"/>
              <a:t>“legally </a:t>
            </a:r>
            <a:r>
              <a:rPr lang="en-US" sz="2400" dirty="0"/>
              <a:t>qualified </a:t>
            </a:r>
            <a:r>
              <a:rPr lang="en-US" sz="2400" dirty="0" smtClean="0"/>
              <a:t>professional” </a:t>
            </a:r>
            <a:r>
              <a:rPr lang="en-US" sz="2400" dirty="0"/>
              <a:t>or a</a:t>
            </a:r>
            <a:r>
              <a:rPr lang="en-US" sz="2400" dirty="0" smtClean="0"/>
              <a:t> </a:t>
            </a:r>
            <a:r>
              <a:rPr lang="en-US" sz="2400" dirty="0"/>
              <a:t>Child Protective Services </a:t>
            </a:r>
            <a:r>
              <a:rPr lang="en-US" sz="2400" dirty="0" smtClean="0"/>
              <a:t>(CPS) worker; </a:t>
            </a:r>
          </a:p>
          <a:p>
            <a:pPr marL="342900" lvl="1" indent="-342900">
              <a:spcBef>
                <a:spcPts val="1200"/>
              </a:spcBef>
              <a:buFont typeface="Arial" panose="020B0604020202020204" pitchFamily="34" charset="0"/>
              <a:buChar char="•"/>
            </a:pPr>
            <a:r>
              <a:rPr lang="en-US" sz="2400" dirty="0">
                <a:ea typeface="+mn-ea"/>
                <a:cs typeface="+mn-cs"/>
              </a:rPr>
              <a:t>Child(</a:t>
            </a:r>
            <a:r>
              <a:rPr lang="en-US" sz="2400" dirty="0" err="1">
                <a:ea typeface="+mn-ea"/>
                <a:cs typeface="+mn-cs"/>
              </a:rPr>
              <a:t>ren</a:t>
            </a:r>
            <a:r>
              <a:rPr lang="en-US" sz="2400" dirty="0">
                <a:ea typeface="+mn-ea"/>
                <a:cs typeface="+mn-cs"/>
              </a:rPr>
              <a:t>) at risk of being neglected or </a:t>
            </a:r>
            <a:r>
              <a:rPr lang="en-US" sz="2400" dirty="0" smtClean="0">
                <a:ea typeface="+mn-ea"/>
                <a:cs typeface="+mn-cs"/>
              </a:rPr>
              <a:t>abused, for up to 3 months, provided the there is a written referral from a legal, medical, or social services agency. </a:t>
            </a:r>
            <a:endParaRPr lang="en-US" sz="2400" dirty="0">
              <a:ea typeface="+mn-ea"/>
              <a:cs typeface="+mn-cs"/>
            </a:endParaRPr>
          </a:p>
          <a:p>
            <a:pPr marL="400050" lvl="1" indent="0">
              <a:buNone/>
            </a:pPr>
            <a:endParaRPr lang="en-US" sz="1600" dirty="0" smtClean="0"/>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8800" y="2057400"/>
            <a:ext cx="6858000" cy="2819400"/>
          </a:xfrm>
        </p:spPr>
        <p:txBody>
          <a:bodyPr/>
          <a:lstStyle/>
          <a:p>
            <a:pPr marL="0" indent="0"/>
            <a:r>
              <a:rPr lang="en-US" sz="2800" dirty="0"/>
              <a:t>The contractor </a:t>
            </a:r>
            <a:r>
              <a:rPr lang="en-US" sz="2800" dirty="0" smtClean="0"/>
              <a:t>must </a:t>
            </a:r>
            <a:r>
              <a:rPr lang="en-US" sz="2800" dirty="0"/>
              <a:t>explain policies to the parent regarding</a:t>
            </a:r>
            <a:r>
              <a:rPr lang="en-US" sz="2800" dirty="0" smtClean="0"/>
              <a:t>:</a:t>
            </a:r>
          </a:p>
          <a:p>
            <a:pPr marL="0" indent="0"/>
            <a:endParaRPr lang="en-US" sz="1000" dirty="0"/>
          </a:p>
          <a:p>
            <a:pPr marL="857250" lvl="1" indent="-457200">
              <a:lnSpc>
                <a:spcPct val="80000"/>
              </a:lnSpc>
              <a:defRPr/>
            </a:pPr>
            <a:r>
              <a:rPr lang="en-US" sz="2600" dirty="0"/>
              <a:t>fee assessment</a:t>
            </a:r>
          </a:p>
          <a:p>
            <a:pPr marL="857250" lvl="1" indent="-457200">
              <a:lnSpc>
                <a:spcPct val="80000"/>
              </a:lnSpc>
              <a:defRPr/>
            </a:pPr>
            <a:r>
              <a:rPr lang="en-US" sz="2600" dirty="0"/>
              <a:t>fee </a:t>
            </a:r>
            <a:r>
              <a:rPr lang="en-US" sz="2600" dirty="0" smtClean="0"/>
              <a:t>collection</a:t>
            </a:r>
          </a:p>
          <a:p>
            <a:pPr marL="857250" lvl="1" indent="-457200">
              <a:lnSpc>
                <a:spcPct val="80000"/>
              </a:lnSpc>
              <a:defRPr/>
            </a:pPr>
            <a:r>
              <a:rPr lang="en-US" sz="2600" dirty="0" smtClean="0"/>
              <a:t>consequences for delinquent payment of fee</a:t>
            </a:r>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6</a:t>
            </a:fld>
            <a:endParaRPr lang="en-US" altLang="en-US" dirty="0"/>
          </a:p>
        </p:txBody>
      </p:sp>
      <p:sp>
        <p:nvSpPr>
          <p:cNvPr id="5" name="Title 1"/>
          <p:cNvSpPr>
            <a:spLocks noGrp="1"/>
          </p:cNvSpPr>
          <p:nvPr>
            <p:ph type="title"/>
          </p:nvPr>
        </p:nvSpPr>
        <p:spPr>
          <a:xfrm>
            <a:off x="1905000" y="228600"/>
            <a:ext cx="6934200" cy="1524000"/>
          </a:xfrm>
        </p:spPr>
        <p:txBody>
          <a:bodyPr/>
          <a:lstStyle/>
          <a:p>
            <a:r>
              <a:rPr lang="en-US" sz="3200" b="1" dirty="0" smtClean="0"/>
              <a:t/>
            </a:r>
            <a:br>
              <a:rPr lang="en-US" sz="3200" b="1" dirty="0" smtClean="0"/>
            </a:br>
            <a:r>
              <a:rPr lang="en-US" sz="3600" b="1" dirty="0" smtClean="0"/>
              <a:t>Family Fee Assessment</a:t>
            </a:r>
            <a:r>
              <a:rPr lang="en-US" b="1" dirty="0" smtClean="0"/>
              <a:t>    </a:t>
            </a:r>
            <a:r>
              <a:rPr lang="en-US" sz="3200" b="1" dirty="0" smtClean="0"/>
              <a:t/>
            </a:r>
            <a:br>
              <a:rPr lang="en-US" sz="3200" b="1" dirty="0" smtClean="0"/>
            </a:br>
            <a:r>
              <a:rPr lang="en-US" sz="1800" dirty="0" smtClean="0"/>
              <a:t>California </a:t>
            </a:r>
            <a:r>
              <a:rPr lang="en-US" sz="1800" i="1" dirty="0" smtClean="0"/>
              <a:t>Education Code (EC), sections 8239(a)(1), 8273, 8273.1, 8273.2, and 8447(b)(1)</a:t>
            </a:r>
            <a:r>
              <a:rPr lang="en-US" b="1" dirty="0" smtClean="0"/>
              <a:t/>
            </a:r>
            <a:br>
              <a:rPr lang="en-US" b="1" dirty="0" smtClean="0"/>
            </a:br>
            <a:endParaRPr lang="en-US" b="1"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2432202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6934200" cy="1524000"/>
          </a:xfrm>
        </p:spPr>
        <p:txBody>
          <a:bodyPr/>
          <a:lstStyle/>
          <a:p>
            <a:r>
              <a:rPr lang="en-US" sz="3200" b="1" dirty="0" smtClean="0"/>
              <a:t/>
            </a:r>
            <a:br>
              <a:rPr lang="en-US" sz="3200" b="1" dirty="0" smtClean="0"/>
            </a:br>
            <a:r>
              <a:rPr lang="en-US" sz="3600" b="1" dirty="0" smtClean="0"/>
              <a:t>Family Fee Assessment</a:t>
            </a:r>
            <a:r>
              <a:rPr lang="en-US" b="1" dirty="0" smtClean="0"/>
              <a:t>    </a:t>
            </a:r>
            <a:r>
              <a:rPr lang="en-US" sz="3200" b="1" dirty="0" smtClean="0"/>
              <a:t/>
            </a:r>
            <a:br>
              <a:rPr lang="en-US" sz="3200" b="1" dirty="0" smtClean="0"/>
            </a:br>
            <a:r>
              <a:rPr lang="en-US" sz="1800" dirty="0" smtClean="0"/>
              <a:t>California </a:t>
            </a:r>
            <a:r>
              <a:rPr lang="en-US" sz="1800" i="1" dirty="0" smtClean="0"/>
              <a:t>Education Code (EC), sections 8239(a)(1), 8273, 8273.1, 8273.2, and 8447(b)(1)</a:t>
            </a:r>
            <a:r>
              <a:rPr lang="en-US" b="1" dirty="0" smtClean="0"/>
              <a:t/>
            </a:r>
            <a:br>
              <a:rPr lang="en-US" b="1" dirty="0" smtClean="0"/>
            </a:br>
            <a:endParaRPr lang="en-US" b="1" dirty="0"/>
          </a:p>
        </p:txBody>
      </p:sp>
      <p:sp>
        <p:nvSpPr>
          <p:cNvPr id="3" name="Content Placeholder 2"/>
          <p:cNvSpPr>
            <a:spLocks noGrp="1"/>
          </p:cNvSpPr>
          <p:nvPr>
            <p:ph idx="1"/>
          </p:nvPr>
        </p:nvSpPr>
        <p:spPr>
          <a:xfrm>
            <a:off x="1905000" y="1790323"/>
            <a:ext cx="6934200" cy="4724400"/>
          </a:xfrm>
        </p:spPr>
        <p:txBody>
          <a:bodyPr/>
          <a:lstStyle/>
          <a:p>
            <a:pPr marL="0" indent="0"/>
            <a:r>
              <a:rPr lang="en-US" sz="2800" dirty="0" smtClean="0"/>
              <a:t>Families are assessed a flat monthly fee based on:</a:t>
            </a:r>
          </a:p>
          <a:p>
            <a:pPr marL="0" indent="0"/>
            <a:endParaRPr lang="en-US" sz="1000" dirty="0" smtClean="0"/>
          </a:p>
          <a:p>
            <a:pPr marL="857250" lvl="1" indent="-457200"/>
            <a:r>
              <a:rPr lang="en-US" sz="2600" dirty="0" smtClean="0"/>
              <a:t>total countable income</a:t>
            </a:r>
          </a:p>
          <a:p>
            <a:pPr marL="857250" lvl="1" indent="-457200"/>
            <a:r>
              <a:rPr lang="en-US" sz="2600" dirty="0" smtClean="0"/>
              <a:t>family size</a:t>
            </a:r>
          </a:p>
          <a:p>
            <a:pPr marL="857250" lvl="1" indent="-457200"/>
            <a:r>
              <a:rPr lang="en-US" sz="2600" dirty="0"/>
              <a:t>f</a:t>
            </a:r>
            <a:r>
              <a:rPr lang="en-US" sz="2600" dirty="0" smtClean="0"/>
              <a:t>amily’s certified need</a:t>
            </a:r>
          </a:p>
          <a:p>
            <a:pPr marL="857250" lvl="1" indent="-457200"/>
            <a:endParaRPr lang="en-US" sz="1000" dirty="0"/>
          </a:p>
          <a:p>
            <a:pPr marL="0" indent="0"/>
            <a:r>
              <a:rPr lang="en-US" sz="2800" dirty="0" smtClean="0"/>
              <a:t>Fees are assessed</a:t>
            </a:r>
            <a:r>
              <a:rPr lang="en-US" sz="2800" dirty="0"/>
              <a:t> </a:t>
            </a:r>
            <a:r>
              <a:rPr lang="en-US" sz="2800" dirty="0" smtClean="0"/>
              <a:t>at initial enrollment and reassessed at the time of recertification or when the family data file is updated. </a:t>
            </a:r>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7</a:t>
            </a:fld>
            <a:endParaRPr lang="en-US" altLang="en-US" dirty="0"/>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152400" y="4648200"/>
            <a:ext cx="1447800" cy="1866523"/>
          </a:xfrm>
          <a:prstGeom prst="rect">
            <a:avLst/>
          </a:prstGeom>
        </p:spPr>
      </p:pic>
    </p:spTree>
    <p:extLst>
      <p:ext uri="{BB962C8B-B14F-4D97-AF65-F5344CB8AC3E}">
        <p14:creationId xmlns:p14="http://schemas.microsoft.com/office/powerpoint/2010/main" val="4135379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228600"/>
            <a:ext cx="6553200" cy="1219200"/>
          </a:xfrm>
        </p:spPr>
        <p:txBody>
          <a:bodyPr/>
          <a:lstStyle/>
          <a:p>
            <a:r>
              <a:rPr lang="en-US" sz="3600" b="1" dirty="0" smtClean="0"/>
              <a:t>Determining Income</a:t>
            </a:r>
            <a:r>
              <a:rPr lang="en-US" dirty="0" smtClean="0"/>
              <a:t/>
            </a:r>
            <a:br>
              <a:rPr lang="en-US" dirty="0" smtClean="0"/>
            </a:br>
            <a:r>
              <a:rPr lang="en-US" sz="2400" dirty="0" smtClean="0"/>
              <a:t>5 </a:t>
            </a:r>
            <a:r>
              <a:rPr lang="en-US" sz="2400" i="1" dirty="0" smtClean="0"/>
              <a:t>CCR</a:t>
            </a:r>
            <a:r>
              <a:rPr lang="en-US" sz="2400" dirty="0" smtClean="0"/>
              <a:t>, Sections 18084 and 18096</a:t>
            </a:r>
            <a:endParaRPr lang="en-US" dirty="0"/>
          </a:p>
        </p:txBody>
      </p:sp>
      <p:sp>
        <p:nvSpPr>
          <p:cNvPr id="3" name="Content Placeholder 2"/>
          <p:cNvSpPr>
            <a:spLocks noGrp="1"/>
          </p:cNvSpPr>
          <p:nvPr>
            <p:ph idx="1"/>
          </p:nvPr>
        </p:nvSpPr>
        <p:spPr>
          <a:xfrm>
            <a:off x="1828800" y="1828800"/>
            <a:ext cx="6781800" cy="4343400"/>
          </a:xfrm>
        </p:spPr>
        <p:txBody>
          <a:bodyPr/>
          <a:lstStyle/>
          <a:p>
            <a:pPr marL="457200" indent="-457200">
              <a:buFont typeface="Arial" pitchFamily="34" charset="0"/>
              <a:buChar char="•"/>
            </a:pPr>
            <a:r>
              <a:rPr lang="en-US" sz="2400" dirty="0"/>
              <a:t>C</a:t>
            </a:r>
            <a:r>
              <a:rPr lang="en-US" sz="2400" dirty="0" smtClean="0"/>
              <a:t>ontractors are required to obtain, calculate, and verify the “total countable income” of the family.</a:t>
            </a:r>
          </a:p>
          <a:p>
            <a:pPr marL="0" indent="0"/>
            <a:endParaRPr lang="en-US" sz="1000" dirty="0" smtClean="0"/>
          </a:p>
          <a:p>
            <a:pPr marL="457200" indent="-457200">
              <a:buFont typeface="Arial" pitchFamily="34" charset="0"/>
              <a:buChar char="•"/>
            </a:pPr>
            <a:r>
              <a:rPr lang="en-US" sz="2400" dirty="0" smtClean="0"/>
              <a:t>Contractors are required to utilize and retain in the family data file, an income calculation worksheet. </a:t>
            </a:r>
          </a:p>
          <a:p>
            <a:pPr marL="0" indent="0"/>
            <a:endParaRPr lang="en-US" sz="1000" dirty="0" smtClean="0"/>
          </a:p>
          <a:p>
            <a:pPr marL="457200" indent="-457200">
              <a:buFont typeface="Arial" pitchFamily="34" charset="0"/>
              <a:buChar char="•"/>
            </a:pPr>
            <a:r>
              <a:rPr lang="en-US" sz="2400" dirty="0" smtClean="0"/>
              <a:t>An example of an income calculation form can be obtained through the CDD website at:</a:t>
            </a:r>
          </a:p>
          <a:p>
            <a:pPr marL="400050" lvl="1" indent="0">
              <a:buNone/>
            </a:pPr>
            <a:r>
              <a:rPr lang="en-US" sz="2000" dirty="0" smtClean="0">
                <a:solidFill>
                  <a:schemeClr val="accent2"/>
                </a:solidFill>
                <a:hlinkClick r:id="rId2"/>
              </a:rPr>
              <a:t>http://www.cde.ca.gov/sp/cd/ci/documents/incomecalcworksheet.doc</a:t>
            </a:r>
            <a:endParaRPr lang="en-US" sz="2000" dirty="0" smtClean="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8</a:t>
            </a:fld>
            <a:endParaRPr lang="en-US" altLang="en-US" dirty="0"/>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11624842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52400"/>
            <a:ext cx="7391400" cy="666750"/>
          </a:xfrm>
        </p:spPr>
        <p:txBody>
          <a:bodyPr/>
          <a:lstStyle/>
          <a:p>
            <a:r>
              <a:rPr lang="en-US" sz="3600" b="1" dirty="0" smtClean="0"/>
              <a:t>Determining Income</a:t>
            </a:r>
            <a:endParaRPr lang="en-US" sz="3600" b="1" dirty="0"/>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9</a:t>
            </a:fld>
            <a:endParaRPr lang="en-US" altLang="en-US" dirty="0"/>
          </a:p>
        </p:txBody>
      </p:sp>
      <p:pic>
        <p:nvPicPr>
          <p:cNvPr id="1026" name="Picture 2" descr="C:\Users\ksherlock\AppData\Local\Microsoft\Windows\Temporary Internet Files\Content.Outlook\KRTGTZE8\incomeworkshee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819150"/>
            <a:ext cx="7086600" cy="5791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37867597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228600"/>
            <a:ext cx="7162800" cy="1295400"/>
          </a:xfrm>
        </p:spPr>
        <p:txBody>
          <a:bodyPr/>
          <a:lstStyle/>
          <a:p>
            <a:r>
              <a:rPr lang="en-US" sz="3600" b="1" dirty="0" smtClean="0"/>
              <a:t>Determining Family Size </a:t>
            </a:r>
            <a:r>
              <a:rPr lang="en-US" b="1" dirty="0" smtClean="0"/>
              <a:t/>
            </a:r>
            <a:br>
              <a:rPr lang="en-US" b="1" dirty="0" smtClean="0"/>
            </a:br>
            <a:r>
              <a:rPr lang="en-US" sz="2400" dirty="0" smtClean="0"/>
              <a:t>5 </a:t>
            </a:r>
            <a:r>
              <a:rPr lang="en-US" sz="2400" i="1" dirty="0" smtClean="0"/>
              <a:t>CCR</a:t>
            </a:r>
            <a:r>
              <a:rPr lang="en-US" sz="2400" dirty="0" smtClean="0"/>
              <a:t>, Section 18100 </a:t>
            </a:r>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z="1600" smtClean="0"/>
              <a:pPr>
                <a:defRPr/>
              </a:pPr>
              <a:t>10</a:t>
            </a:fld>
            <a:endParaRPr lang="en-US" altLang="en-US" sz="1600" dirty="0"/>
          </a:p>
        </p:txBody>
      </p:sp>
      <p:sp>
        <p:nvSpPr>
          <p:cNvPr id="3" name="Content Placeholder 2"/>
          <p:cNvSpPr>
            <a:spLocks noGrp="1"/>
          </p:cNvSpPr>
          <p:nvPr>
            <p:ph idx="1"/>
          </p:nvPr>
        </p:nvSpPr>
        <p:spPr>
          <a:xfrm>
            <a:off x="1905000" y="1752600"/>
            <a:ext cx="6858000" cy="4800600"/>
          </a:xfrm>
        </p:spPr>
        <p:txBody>
          <a:bodyPr/>
          <a:lstStyle/>
          <a:p>
            <a:pPr marL="457200" indent="-457200">
              <a:buFont typeface="Arial" pitchFamily="34" charset="0"/>
              <a:buChar char="•"/>
            </a:pPr>
            <a:r>
              <a:rPr lang="en-US" sz="2400" dirty="0" smtClean="0"/>
              <a:t>The parent shall provide the following information.</a:t>
            </a:r>
          </a:p>
          <a:p>
            <a:pPr lvl="1" indent="-342900">
              <a:buFont typeface="Courier New" panose="02070309020205020404" pitchFamily="49" charset="0"/>
              <a:buChar char="o"/>
            </a:pPr>
            <a:r>
              <a:rPr lang="en-US" sz="2200" dirty="0" smtClean="0"/>
              <a:t>names of the parents</a:t>
            </a:r>
          </a:p>
          <a:p>
            <a:pPr lvl="1" indent="-342900">
              <a:buFont typeface="Courier New" panose="02070309020205020404" pitchFamily="49" charset="0"/>
              <a:buChar char="o"/>
            </a:pPr>
            <a:r>
              <a:rPr lang="en-US" sz="2200" dirty="0" smtClean="0"/>
              <a:t>names, gender and birthdates of the children identified in the family</a:t>
            </a:r>
          </a:p>
          <a:p>
            <a:pPr marL="457200" indent="-457200">
              <a:spcBef>
                <a:spcPts val="1200"/>
              </a:spcBef>
              <a:buFont typeface="Arial" pitchFamily="34" charset="0"/>
              <a:buChar char="•"/>
            </a:pPr>
            <a:r>
              <a:rPr lang="en-US" sz="2400" dirty="0" smtClean="0"/>
              <a:t>The </a:t>
            </a:r>
            <a:r>
              <a:rPr lang="en-US" sz="2400" dirty="0"/>
              <a:t>parent must provide supporting documentation regarding the number of children and parents in the family</a:t>
            </a:r>
            <a:r>
              <a:rPr lang="en-US" sz="2400" dirty="0" smtClean="0"/>
              <a:t>.</a:t>
            </a:r>
          </a:p>
          <a:p>
            <a:pPr marL="457200" indent="-457200">
              <a:spcBef>
                <a:spcPts val="1200"/>
              </a:spcBef>
              <a:buFont typeface="Arial" pitchFamily="34" charset="0"/>
              <a:buChar char="•"/>
            </a:pPr>
            <a:r>
              <a:rPr lang="en-US" sz="2400" dirty="0" smtClean="0"/>
              <a:t>The information is documented on a confidential application and is used to determine family size.</a:t>
            </a:r>
          </a:p>
          <a:p>
            <a:pPr marL="0" indent="0"/>
            <a:endParaRPr lang="en-US" sz="1000" dirty="0" smtClean="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35922968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52600" y="2209800"/>
            <a:ext cx="6858000" cy="1981200"/>
          </a:xfrm>
        </p:spPr>
        <p:txBody>
          <a:bodyPr/>
          <a:lstStyle/>
          <a:p>
            <a:r>
              <a:rPr lang="en-US" dirty="0" smtClean="0"/>
              <a:t>	Is based on certified need as documented and approved on the application for services.</a:t>
            </a:r>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11</a:t>
            </a:fld>
            <a:endParaRPr lang="en-US" altLang="en-US" dirty="0"/>
          </a:p>
        </p:txBody>
      </p:sp>
      <p:sp>
        <p:nvSpPr>
          <p:cNvPr id="5" name="Title 1"/>
          <p:cNvSpPr>
            <a:spLocks noGrp="1"/>
          </p:cNvSpPr>
          <p:nvPr>
            <p:ph type="title"/>
          </p:nvPr>
        </p:nvSpPr>
        <p:spPr>
          <a:xfrm>
            <a:off x="1828800" y="228600"/>
            <a:ext cx="7162800" cy="1295400"/>
          </a:xfrm>
        </p:spPr>
        <p:txBody>
          <a:bodyPr/>
          <a:lstStyle/>
          <a:p>
            <a:r>
              <a:rPr lang="en-US" sz="3600" b="1" dirty="0" smtClean="0"/>
              <a:t>Determining Certified Need</a:t>
            </a:r>
            <a:r>
              <a:rPr lang="en-US" b="1" dirty="0" smtClean="0"/>
              <a:t/>
            </a:r>
            <a:br>
              <a:rPr lang="en-US" b="1" dirty="0" smtClean="0"/>
            </a:br>
            <a:r>
              <a:rPr lang="en-US" sz="2400" i="1" dirty="0" smtClean="0"/>
              <a:t>EC</a:t>
            </a:r>
            <a:r>
              <a:rPr lang="en-US" sz="2400" dirty="0" smtClean="0"/>
              <a:t>, Section 8263 </a:t>
            </a:r>
            <a:endParaRPr lang="en-US"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10927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152400"/>
            <a:ext cx="6629400" cy="1600200"/>
          </a:xfrm>
        </p:spPr>
        <p:txBody>
          <a:bodyPr/>
          <a:lstStyle/>
          <a:p>
            <a:r>
              <a:rPr lang="en-US" sz="3600" b="1" dirty="0" smtClean="0"/>
              <a:t>Determining Family Fee</a:t>
            </a:r>
            <a:br>
              <a:rPr lang="en-US" sz="3600" b="1" dirty="0" smtClean="0"/>
            </a:br>
            <a:r>
              <a:rPr lang="en-US" sz="2400" dirty="0" smtClean="0"/>
              <a:t>5 </a:t>
            </a:r>
            <a:r>
              <a:rPr lang="en-US" sz="2400" i="1" dirty="0" smtClean="0"/>
              <a:t>CCR</a:t>
            </a:r>
            <a:r>
              <a:rPr lang="en-US" sz="2400" dirty="0" smtClean="0"/>
              <a:t>, </a:t>
            </a:r>
            <a:r>
              <a:rPr lang="en-US" sz="2400" dirty="0"/>
              <a:t>Section </a:t>
            </a:r>
            <a:r>
              <a:rPr lang="en-US" sz="2400" dirty="0" smtClean="0"/>
              <a:t>18109</a:t>
            </a:r>
            <a:endParaRPr lang="en-US" sz="3600" b="1" dirty="0"/>
          </a:p>
        </p:txBody>
      </p:sp>
      <p:sp>
        <p:nvSpPr>
          <p:cNvPr id="3" name="Content Placeholder 2"/>
          <p:cNvSpPr>
            <a:spLocks noGrp="1"/>
          </p:cNvSpPr>
          <p:nvPr>
            <p:ph idx="1"/>
          </p:nvPr>
        </p:nvSpPr>
        <p:spPr>
          <a:xfrm>
            <a:off x="1981200" y="1828800"/>
            <a:ext cx="6629400" cy="4495800"/>
          </a:xfrm>
        </p:spPr>
        <p:txBody>
          <a:bodyPr/>
          <a:lstStyle/>
          <a:p>
            <a:pPr marL="0" indent="0">
              <a:defRPr/>
            </a:pPr>
            <a:r>
              <a:rPr lang="en-US" sz="2800" dirty="0" smtClean="0"/>
              <a:t>    </a:t>
            </a:r>
            <a:r>
              <a:rPr lang="en-US" sz="2800" u="sng" dirty="0" smtClean="0"/>
              <a:t>Predictable Schedule</a:t>
            </a:r>
          </a:p>
          <a:p>
            <a:pPr marL="0" indent="0">
              <a:defRPr/>
            </a:pPr>
            <a:endParaRPr lang="en-US" sz="1800" u="sng" dirty="0" smtClean="0"/>
          </a:p>
          <a:p>
            <a:pPr marL="457200" indent="-457200">
              <a:buFont typeface="Arial" pitchFamily="34" charset="0"/>
              <a:buChar char="•"/>
              <a:defRPr/>
            </a:pPr>
            <a:r>
              <a:rPr lang="en-US" sz="2400" dirty="0" smtClean="0"/>
              <a:t>Use the total monthly number of certified hours of care as documented  in the application for services (CD 9600)</a:t>
            </a:r>
          </a:p>
          <a:p>
            <a:pPr marL="457200" indent="-457200">
              <a:spcBef>
                <a:spcPts val="1200"/>
              </a:spcBef>
              <a:buFont typeface="Arial" pitchFamily="34" charset="0"/>
              <a:buChar char="•"/>
              <a:defRPr/>
            </a:pPr>
            <a:r>
              <a:rPr lang="en-US" sz="2400" dirty="0" smtClean="0"/>
              <a:t>Under </a:t>
            </a:r>
            <a:r>
              <a:rPr lang="en-US" sz="2400" dirty="0"/>
              <a:t>130 hours of certified hours of care; a part-time monthly fee is assessed</a:t>
            </a:r>
          </a:p>
          <a:p>
            <a:pPr marL="457200" indent="-457200">
              <a:spcBef>
                <a:spcPts val="1200"/>
              </a:spcBef>
              <a:buFont typeface="Arial" pitchFamily="34" charset="0"/>
              <a:buChar char="•"/>
              <a:defRPr/>
            </a:pPr>
            <a:r>
              <a:rPr lang="en-US" sz="2400" dirty="0" smtClean="0"/>
              <a:t>130 or more hours of certified hours of care; a full-time monthly fee is assessed</a:t>
            </a:r>
          </a:p>
          <a:p>
            <a:pPr marL="0" indent="0">
              <a:defRPr/>
            </a:pPr>
            <a:endParaRPr lang="en-US" sz="1800" dirty="0" smtClean="0"/>
          </a:p>
          <a:p>
            <a:pPr marL="0" indent="0">
              <a:defRPr/>
            </a:pPr>
            <a:r>
              <a:rPr lang="en-US" sz="2800" dirty="0" smtClean="0"/>
              <a:t>      </a:t>
            </a:r>
          </a:p>
          <a:p>
            <a:pPr marL="457200" indent="-457200">
              <a:buFont typeface="Arial" pitchFamily="34" charset="0"/>
              <a:buChar char="•"/>
              <a:defRPr/>
            </a:pPr>
            <a:endParaRPr lang="en-US" sz="2800" dirty="0" smtClean="0"/>
          </a:p>
          <a:p>
            <a:pPr marL="457200" indent="-457200">
              <a:buFont typeface="Arial" pitchFamily="34" charset="0"/>
              <a:buChar char="•"/>
              <a:defRPr/>
            </a:pPr>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12</a:t>
            </a:fld>
            <a:endParaRPr lang="en-US" alt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8015349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6858000" cy="1219200"/>
          </a:xfrm>
        </p:spPr>
        <p:txBody>
          <a:bodyPr/>
          <a:lstStyle/>
          <a:p>
            <a:r>
              <a:rPr lang="en-US" sz="3600" b="1" dirty="0" smtClean="0"/>
              <a:t>Determining Family Fee</a:t>
            </a:r>
            <a:r>
              <a:rPr lang="en-US" b="1" dirty="0" smtClean="0"/>
              <a:t/>
            </a:r>
            <a:br>
              <a:rPr lang="en-US" b="1" dirty="0" smtClean="0"/>
            </a:br>
            <a:r>
              <a:rPr lang="en-US" sz="2400" dirty="0" smtClean="0"/>
              <a:t>5 </a:t>
            </a:r>
            <a:r>
              <a:rPr lang="en-US" sz="2400" i="1" dirty="0" smtClean="0"/>
              <a:t>CCR</a:t>
            </a:r>
            <a:r>
              <a:rPr lang="en-US" sz="2400" dirty="0" smtClean="0"/>
              <a:t>, </a:t>
            </a:r>
            <a:r>
              <a:rPr lang="en-US" sz="2400" dirty="0"/>
              <a:t>Section 18109</a:t>
            </a:r>
            <a:endParaRPr lang="en-US" sz="2400" b="1" dirty="0"/>
          </a:p>
        </p:txBody>
      </p:sp>
      <p:sp>
        <p:nvSpPr>
          <p:cNvPr id="3" name="Content Placeholder 2"/>
          <p:cNvSpPr>
            <a:spLocks noGrp="1"/>
          </p:cNvSpPr>
          <p:nvPr>
            <p:ph idx="1"/>
          </p:nvPr>
        </p:nvSpPr>
        <p:spPr>
          <a:xfrm>
            <a:off x="1905000" y="1828800"/>
            <a:ext cx="6858000" cy="3810000"/>
          </a:xfrm>
        </p:spPr>
        <p:txBody>
          <a:bodyPr/>
          <a:lstStyle/>
          <a:p>
            <a:pPr marL="0" indent="0" algn="ctr"/>
            <a:r>
              <a:rPr lang="en-US" sz="2800" u="sng" dirty="0" smtClean="0"/>
              <a:t>Variable or Unpredictable Schedule</a:t>
            </a:r>
            <a:r>
              <a:rPr lang="en-US" sz="2800" dirty="0" smtClean="0"/>
              <a:t> </a:t>
            </a:r>
          </a:p>
          <a:p>
            <a:pPr marL="0" indent="0" algn="ctr"/>
            <a:r>
              <a:rPr lang="en-US" sz="2400" dirty="0" smtClean="0"/>
              <a:t>(refer to 5 </a:t>
            </a:r>
            <a:r>
              <a:rPr lang="en-US" sz="2400" i="1" dirty="0" smtClean="0"/>
              <a:t>CCR</a:t>
            </a:r>
            <a:r>
              <a:rPr lang="en-US" sz="2400" dirty="0" smtClean="0"/>
              <a:t>, Section 18086(a)(2)(D))</a:t>
            </a:r>
            <a:endParaRPr lang="en-US" sz="2400" u="sng" dirty="0" smtClean="0"/>
          </a:p>
          <a:p>
            <a:pPr marL="0" indent="0"/>
            <a:endParaRPr lang="en-US" sz="1000" u="sng" dirty="0" smtClean="0"/>
          </a:p>
          <a:p>
            <a:pPr marL="457200" indent="-457200">
              <a:buFont typeface="Arial" pitchFamily="34" charset="0"/>
              <a:buChar char="•"/>
            </a:pPr>
            <a:r>
              <a:rPr lang="en-US" sz="2400" dirty="0" smtClean="0"/>
              <a:t>Use the average hours of the parent’s verified work schedule for the four month’s immediately preceding the certification</a:t>
            </a:r>
          </a:p>
          <a:p>
            <a:pPr marL="0" indent="0"/>
            <a:endParaRPr lang="en-US" sz="1000" dirty="0"/>
          </a:p>
          <a:p>
            <a:pPr marL="457200" indent="-457200">
              <a:buFont typeface="Arial" pitchFamily="34" charset="0"/>
              <a:buChar char="•"/>
            </a:pPr>
            <a:r>
              <a:rPr lang="en-US" sz="2400" dirty="0" smtClean="0"/>
              <a:t>When updating the need for services reassess the fee by averaging the prior four months of attendance</a:t>
            </a:r>
            <a:endParaRPr lang="en-US" sz="2400" dirty="0"/>
          </a:p>
          <a:p>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13</a:t>
            </a:fld>
            <a:endParaRPr lang="en-US" alt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39083439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228600"/>
            <a:ext cx="6248400" cy="762000"/>
          </a:xfrm>
        </p:spPr>
        <p:txBody>
          <a:bodyPr/>
          <a:lstStyle/>
          <a:p>
            <a:r>
              <a:rPr lang="en-US" sz="3600" b="1" dirty="0" smtClean="0"/>
              <a:t>Family Fee Schedule</a:t>
            </a:r>
            <a:endParaRPr lang="en-US" sz="3600" b="1" dirty="0"/>
          </a:p>
        </p:txBody>
      </p:sp>
      <p:sp>
        <p:nvSpPr>
          <p:cNvPr id="4" name="Slide Number Placeholder 3"/>
          <p:cNvSpPr>
            <a:spLocks noGrp="1"/>
          </p:cNvSpPr>
          <p:nvPr>
            <p:ph type="sldNum" sz="quarter" idx="12"/>
          </p:nvPr>
        </p:nvSpPr>
        <p:spPr>
          <a:xfrm>
            <a:off x="7162800" y="5638800"/>
            <a:ext cx="1676400" cy="457200"/>
          </a:xfrm>
        </p:spPr>
        <p:txBody>
          <a:bodyPr/>
          <a:lstStyle/>
          <a:p>
            <a:pPr>
              <a:defRPr/>
            </a:pPr>
            <a:fld id="{0C0366B4-2FF6-4F6C-A3A6-25A3DE316108}" type="slidenum">
              <a:rPr lang="en-US" altLang="en-US" smtClean="0"/>
              <a:pPr>
                <a:defRPr/>
              </a:pPr>
              <a:t>14</a:t>
            </a:fld>
            <a:endParaRPr lang="en-US" altLang="en-US" dirty="0"/>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0359" t="15934" r="21295" b="13680"/>
          <a:stretch/>
        </p:blipFill>
        <p:spPr bwMode="auto">
          <a:xfrm>
            <a:off x="1752600" y="1143001"/>
            <a:ext cx="7315200" cy="4495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29722110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228600"/>
            <a:ext cx="6705600" cy="1066800"/>
          </a:xfrm>
        </p:spPr>
        <p:txBody>
          <a:bodyPr/>
          <a:lstStyle/>
          <a:p>
            <a:r>
              <a:rPr lang="en-US" sz="3600" b="1" dirty="0" smtClean="0"/>
              <a:t>Notice of Action (NOA)</a:t>
            </a:r>
            <a:endParaRPr lang="en-US" sz="3600" b="1" dirty="0"/>
          </a:p>
        </p:txBody>
      </p:sp>
      <p:sp>
        <p:nvSpPr>
          <p:cNvPr id="3" name="Content Placeholder 2"/>
          <p:cNvSpPr>
            <a:spLocks noGrp="1"/>
          </p:cNvSpPr>
          <p:nvPr>
            <p:ph idx="1"/>
          </p:nvPr>
        </p:nvSpPr>
        <p:spPr>
          <a:xfrm>
            <a:off x="1752600" y="1600200"/>
            <a:ext cx="7086600" cy="4800600"/>
          </a:xfrm>
        </p:spPr>
        <p:txBody>
          <a:bodyPr/>
          <a:lstStyle/>
          <a:p>
            <a:pPr marL="457200" indent="-457200">
              <a:buFont typeface="Arial" pitchFamily="34" charset="0"/>
              <a:buChar char="•"/>
            </a:pPr>
            <a:r>
              <a:rPr lang="en-US" sz="2800" dirty="0" smtClean="0"/>
              <a:t>Newly enrolled families: On NOA, Application for Services (5 </a:t>
            </a:r>
            <a:r>
              <a:rPr lang="en-US" sz="2800" i="1" dirty="0" smtClean="0"/>
              <a:t>CCR</a:t>
            </a:r>
            <a:r>
              <a:rPr lang="en-US" sz="2800" dirty="0" smtClean="0"/>
              <a:t>, Section 18094) the contractors must include monthly fee, effective date, and due date.</a:t>
            </a:r>
          </a:p>
          <a:p>
            <a:pPr marL="457200" indent="-457200">
              <a:buFont typeface="Arial" pitchFamily="34" charset="0"/>
              <a:buChar char="•"/>
            </a:pPr>
            <a:endParaRPr lang="en-US" sz="1000" dirty="0" smtClean="0"/>
          </a:p>
          <a:p>
            <a:pPr marL="457200" indent="-457200">
              <a:buFont typeface="Arial" pitchFamily="34" charset="0"/>
              <a:buChar char="•"/>
            </a:pPr>
            <a:r>
              <a:rPr lang="en-US" sz="2800" dirty="0" smtClean="0"/>
              <a:t>Recertification/Update: On the NOA, Recipient of Services (5 </a:t>
            </a:r>
            <a:r>
              <a:rPr lang="en-US" sz="2800" i="1" dirty="0" smtClean="0"/>
              <a:t>CCR</a:t>
            </a:r>
            <a:r>
              <a:rPr lang="en-US" sz="2800" dirty="0" smtClean="0"/>
              <a:t>, Section 18095) the contractor must include (if applicable) the new monthly fee, effective date, and due date.</a:t>
            </a:r>
            <a:endParaRPr lang="en-US" sz="2800"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15</a:t>
            </a:fld>
            <a:endParaRPr lang="en-US" altLang="en-US" dirty="0"/>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19774076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6858000" cy="1066800"/>
          </a:xfrm>
        </p:spPr>
        <p:txBody>
          <a:bodyPr/>
          <a:lstStyle/>
          <a:p>
            <a:r>
              <a:rPr lang="en-US" sz="3000" b="1" dirty="0" smtClean="0"/>
              <a:t>Fee Assessment and Effective Dates </a:t>
            </a:r>
            <a:r>
              <a:rPr lang="en-US" b="1" dirty="0" smtClean="0"/>
              <a:t/>
            </a:r>
            <a:br>
              <a:rPr lang="en-US" b="1" dirty="0" smtClean="0"/>
            </a:br>
            <a:r>
              <a:rPr lang="en-US" sz="2400" i="1" dirty="0" smtClean="0"/>
              <a:t>EC 8273</a:t>
            </a:r>
            <a:endParaRPr lang="en-US" sz="3600" b="1" dirty="0"/>
          </a:p>
        </p:txBody>
      </p:sp>
      <p:sp>
        <p:nvSpPr>
          <p:cNvPr id="3" name="Content Placeholder 2"/>
          <p:cNvSpPr>
            <a:spLocks noGrp="1"/>
          </p:cNvSpPr>
          <p:nvPr>
            <p:ph idx="1"/>
          </p:nvPr>
        </p:nvSpPr>
        <p:spPr>
          <a:xfrm>
            <a:off x="1905000" y="1676400"/>
            <a:ext cx="6858000" cy="4343400"/>
          </a:xfrm>
        </p:spPr>
        <p:txBody>
          <a:bodyPr/>
          <a:lstStyle/>
          <a:p>
            <a:pPr marL="457200" indent="-457200">
              <a:buFont typeface="Arial" pitchFamily="34" charset="0"/>
              <a:buChar char="•"/>
            </a:pPr>
            <a:r>
              <a:rPr lang="en-US" sz="2000" dirty="0" smtClean="0"/>
              <a:t>The due date for fees assessed at initial enrollment will be the date of enrollment, and first of the month there after.</a:t>
            </a:r>
          </a:p>
          <a:p>
            <a:pPr marL="457200" indent="-457200">
              <a:buFont typeface="Arial" pitchFamily="34" charset="0"/>
              <a:buChar char="•"/>
            </a:pPr>
            <a:endParaRPr lang="en-US" sz="800" dirty="0" smtClean="0"/>
          </a:p>
          <a:p>
            <a:pPr marL="457200" indent="-457200">
              <a:buFont typeface="Arial" pitchFamily="34" charset="0"/>
              <a:buChar char="•"/>
            </a:pPr>
            <a:r>
              <a:rPr lang="en-US" sz="2000" dirty="0" smtClean="0"/>
              <a:t>When the initial enrollment is not on the first day of the month, assessment of the fee can be based on the hours of care needed for the partial month or the cost of care, whichever is less.</a:t>
            </a:r>
          </a:p>
          <a:p>
            <a:pPr marL="457200" indent="-457200">
              <a:buFont typeface="Arial" pitchFamily="34" charset="0"/>
              <a:buChar char="•"/>
            </a:pPr>
            <a:endParaRPr lang="en-US" sz="800" dirty="0" smtClean="0"/>
          </a:p>
          <a:p>
            <a:pPr marL="457200" indent="-457200">
              <a:buFont typeface="Arial" pitchFamily="34" charset="0"/>
              <a:buChar char="•"/>
            </a:pPr>
            <a:r>
              <a:rPr lang="en-US" sz="2000" dirty="0" smtClean="0"/>
              <a:t>Fees will be reassessed during the recertification or update process</a:t>
            </a:r>
          </a:p>
          <a:p>
            <a:pPr marL="457200" indent="-457200">
              <a:buFont typeface="Arial" pitchFamily="34" charset="0"/>
              <a:buChar char="•"/>
            </a:pPr>
            <a:endParaRPr lang="en-US" sz="800" dirty="0" smtClean="0"/>
          </a:p>
          <a:p>
            <a:pPr marL="457200" indent="-457200">
              <a:buFont typeface="Arial" pitchFamily="34" charset="0"/>
              <a:buChar char="•"/>
            </a:pPr>
            <a:r>
              <a:rPr lang="en-US" sz="2000" dirty="0" smtClean="0"/>
              <a:t>When a fee has been reassessed, the due date for the fee will be on the first of the month following the effective date of the NOA.</a:t>
            </a:r>
          </a:p>
          <a:p>
            <a:pPr marL="457200" indent="-457200">
              <a:buFont typeface="Arial" pitchFamily="34" charset="0"/>
              <a:buChar char="•"/>
            </a:pPr>
            <a:endParaRPr lang="en-US" sz="2400" dirty="0" smtClean="0"/>
          </a:p>
          <a:p>
            <a:pPr marL="0" indent="0"/>
            <a:endParaRPr lang="en-US" dirty="0" smtClean="0"/>
          </a:p>
          <a:p>
            <a:pPr marL="0" indent="0"/>
            <a:endParaRPr lang="en-US" dirty="0" smtClean="0"/>
          </a:p>
          <a:p>
            <a:pPr marL="0" indent="0"/>
            <a:endParaRPr lang="en-US" dirty="0" smtClean="0"/>
          </a:p>
          <a:p>
            <a:pPr marL="0" indent="0"/>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16</a:t>
            </a:fld>
            <a:endParaRPr lang="en-US" alt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42250615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304800"/>
            <a:ext cx="6781800" cy="1219200"/>
          </a:xfrm>
        </p:spPr>
        <p:txBody>
          <a:bodyPr/>
          <a:lstStyle/>
          <a:p>
            <a:r>
              <a:rPr lang="en-US" sz="3600" b="1" dirty="0" smtClean="0"/>
              <a:t>Credit for Fees Paid</a:t>
            </a:r>
            <a:r>
              <a:rPr lang="en-US" sz="3600" dirty="0" smtClean="0"/>
              <a:t/>
            </a:r>
            <a:br>
              <a:rPr lang="en-US" sz="3600" dirty="0" smtClean="0"/>
            </a:br>
            <a:r>
              <a:rPr lang="en-US" sz="2400" dirty="0" smtClean="0"/>
              <a:t>5 </a:t>
            </a:r>
            <a:r>
              <a:rPr lang="en-US" sz="2400" i="1" dirty="0" smtClean="0"/>
              <a:t>CCR</a:t>
            </a:r>
            <a:r>
              <a:rPr lang="en-US" sz="2400" dirty="0" smtClean="0"/>
              <a:t>, Section 18112</a:t>
            </a:r>
            <a:endParaRPr lang="en-US" dirty="0"/>
          </a:p>
        </p:txBody>
      </p:sp>
      <p:sp>
        <p:nvSpPr>
          <p:cNvPr id="3" name="Content Placeholder 2"/>
          <p:cNvSpPr>
            <a:spLocks noGrp="1"/>
          </p:cNvSpPr>
          <p:nvPr>
            <p:ph idx="1"/>
          </p:nvPr>
        </p:nvSpPr>
        <p:spPr>
          <a:xfrm>
            <a:off x="1905000" y="2133600"/>
            <a:ext cx="6858000" cy="2590800"/>
          </a:xfrm>
        </p:spPr>
        <p:txBody>
          <a:bodyPr/>
          <a:lstStyle/>
          <a:p>
            <a:pPr marL="0" indent="0"/>
            <a:r>
              <a:rPr lang="en-US" sz="2400" dirty="0" smtClean="0"/>
              <a:t>Family fees paid for additional child care services not met by the contractor can be credited to the family’s subsequent fee billing period, provided that the parent supplies the contractor </a:t>
            </a:r>
            <a:r>
              <a:rPr lang="en-US" sz="2400" dirty="0"/>
              <a:t>c</a:t>
            </a:r>
            <a:r>
              <a:rPr lang="en-US" sz="2400" dirty="0" smtClean="0"/>
              <a:t>opies of receipts or cancelled checks to verify the amount of the fee paid</a:t>
            </a:r>
            <a:r>
              <a:rPr lang="en-US" sz="2400" dirty="0"/>
              <a:t> </a:t>
            </a:r>
            <a:r>
              <a:rPr lang="en-US" sz="2400" dirty="0" smtClean="0"/>
              <a:t>to the provided to the other provider.</a:t>
            </a:r>
            <a:endParaRPr lang="en-US" sz="2400"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17</a:t>
            </a:fld>
            <a:endParaRPr lang="en-US" alt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42000494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52400"/>
            <a:ext cx="6324600" cy="1219200"/>
          </a:xfrm>
        </p:spPr>
        <p:txBody>
          <a:bodyPr/>
          <a:lstStyle/>
          <a:p>
            <a:r>
              <a:rPr lang="en-US" sz="3600" b="1" dirty="0" smtClean="0"/>
              <a:t>Delinquent Fees</a:t>
            </a:r>
            <a:br>
              <a:rPr lang="en-US" sz="3600" b="1" dirty="0" smtClean="0"/>
            </a:br>
            <a:r>
              <a:rPr lang="en-US" sz="2400" dirty="0" smtClean="0"/>
              <a:t>5 </a:t>
            </a:r>
            <a:r>
              <a:rPr lang="en-US" sz="2400" i="1" dirty="0" smtClean="0"/>
              <a:t>CCR</a:t>
            </a:r>
            <a:r>
              <a:rPr lang="en-US" sz="2400" dirty="0" smtClean="0"/>
              <a:t>, sections 18115 and 18116</a:t>
            </a:r>
            <a:endParaRPr lang="en-US" b="1" dirty="0"/>
          </a:p>
        </p:txBody>
      </p:sp>
      <p:sp>
        <p:nvSpPr>
          <p:cNvPr id="3" name="Content Placeholder 2"/>
          <p:cNvSpPr>
            <a:spLocks noGrp="1"/>
          </p:cNvSpPr>
          <p:nvPr>
            <p:ph idx="1"/>
          </p:nvPr>
        </p:nvSpPr>
        <p:spPr>
          <a:xfrm>
            <a:off x="1828800" y="1981200"/>
            <a:ext cx="6858000" cy="3733800"/>
          </a:xfrm>
        </p:spPr>
        <p:txBody>
          <a:bodyPr/>
          <a:lstStyle/>
          <a:p>
            <a:pPr lvl="1">
              <a:lnSpc>
                <a:spcPct val="80000"/>
              </a:lnSpc>
              <a:buFont typeface="Arial" pitchFamily="34" charset="0"/>
              <a:buChar char="•"/>
              <a:defRPr/>
            </a:pPr>
            <a:endParaRPr lang="en-US" sz="2400" dirty="0" smtClean="0"/>
          </a:p>
          <a:p>
            <a:pPr lvl="1">
              <a:lnSpc>
                <a:spcPct val="80000"/>
              </a:lnSpc>
              <a:buFont typeface="Arial" pitchFamily="34" charset="0"/>
              <a:buChar char="•"/>
              <a:defRPr/>
            </a:pPr>
            <a:r>
              <a:rPr lang="en-US" sz="2400" dirty="0" smtClean="0"/>
              <a:t>The family </a:t>
            </a:r>
            <a:r>
              <a:rPr lang="en-US" sz="2400" dirty="0"/>
              <a:t>fee is considered delinquent after </a:t>
            </a:r>
            <a:r>
              <a:rPr lang="en-US" sz="2400" dirty="0" smtClean="0"/>
              <a:t>seven (7) </a:t>
            </a:r>
            <a:r>
              <a:rPr lang="en-US" sz="2400" dirty="0"/>
              <a:t>calendar days of the due </a:t>
            </a:r>
            <a:r>
              <a:rPr lang="en-US" sz="2400" dirty="0" smtClean="0"/>
              <a:t>date </a:t>
            </a:r>
          </a:p>
          <a:p>
            <a:pPr marL="457200" lvl="1" indent="0">
              <a:lnSpc>
                <a:spcPct val="80000"/>
              </a:lnSpc>
              <a:buNone/>
              <a:defRPr/>
            </a:pPr>
            <a:endParaRPr lang="en-US" sz="1600" dirty="0" smtClean="0"/>
          </a:p>
          <a:p>
            <a:pPr lvl="1">
              <a:lnSpc>
                <a:spcPct val="80000"/>
              </a:lnSpc>
              <a:buFont typeface="Arial" pitchFamily="34" charset="0"/>
              <a:buChar char="•"/>
              <a:defRPr/>
            </a:pPr>
            <a:r>
              <a:rPr lang="en-US" sz="2400" dirty="0" smtClean="0"/>
              <a:t>Services </a:t>
            </a:r>
            <a:r>
              <a:rPr lang="en-US" sz="2400" dirty="0"/>
              <a:t>shall be terminated through a Notice of Action (NOA</a:t>
            </a:r>
            <a:r>
              <a:rPr lang="en-US" sz="2400" dirty="0" smtClean="0"/>
              <a:t>)</a:t>
            </a:r>
          </a:p>
          <a:p>
            <a:pPr marL="457200" lvl="1" indent="0">
              <a:lnSpc>
                <a:spcPct val="80000"/>
              </a:lnSpc>
              <a:buNone/>
              <a:defRPr/>
            </a:pPr>
            <a:endParaRPr lang="en-US" sz="1600" dirty="0" smtClean="0"/>
          </a:p>
          <a:p>
            <a:pPr lvl="1">
              <a:lnSpc>
                <a:spcPct val="80000"/>
              </a:lnSpc>
              <a:buFont typeface="Arial" pitchFamily="34" charset="0"/>
              <a:buChar char="•"/>
              <a:defRPr/>
            </a:pPr>
            <a:r>
              <a:rPr lang="en-US" sz="2400" dirty="0" smtClean="0"/>
              <a:t>A </a:t>
            </a:r>
            <a:r>
              <a:rPr lang="en-US" sz="2400" dirty="0"/>
              <a:t>reasonable repayment plan </a:t>
            </a:r>
            <a:r>
              <a:rPr lang="en-US" sz="2400" dirty="0" smtClean="0"/>
              <a:t>can </a:t>
            </a:r>
            <a:r>
              <a:rPr lang="en-US" sz="2400" dirty="0"/>
              <a:t>be accepted and the parent must comply with the repayment plan for continued </a:t>
            </a:r>
            <a:r>
              <a:rPr lang="en-US" sz="2400" dirty="0" smtClean="0"/>
              <a:t>services</a:t>
            </a:r>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18</a:t>
            </a:fld>
            <a:endParaRPr lang="en-US" alt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13026319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304800"/>
            <a:ext cx="6858000" cy="1066800"/>
          </a:xfrm>
        </p:spPr>
        <p:txBody>
          <a:bodyPr/>
          <a:lstStyle/>
          <a:p>
            <a:r>
              <a:rPr lang="en-US" sz="3600" b="1" dirty="0" smtClean="0"/>
              <a:t>Policies</a:t>
            </a:r>
            <a:r>
              <a:rPr lang="en-US" b="1" dirty="0" smtClean="0"/>
              <a:t/>
            </a:r>
            <a:br>
              <a:rPr lang="en-US" b="1" dirty="0" smtClean="0"/>
            </a:br>
            <a:r>
              <a:rPr lang="en-US" sz="2400" dirty="0" smtClean="0"/>
              <a:t>5 </a:t>
            </a:r>
            <a:r>
              <a:rPr lang="en-US" sz="2400" i="1" dirty="0" smtClean="0"/>
              <a:t>CCR</a:t>
            </a:r>
            <a:r>
              <a:rPr lang="en-US" sz="2400" dirty="0" smtClean="0"/>
              <a:t>, Section 18114</a:t>
            </a:r>
            <a:endParaRPr lang="en-US" dirty="0"/>
          </a:p>
        </p:txBody>
      </p:sp>
      <p:sp>
        <p:nvSpPr>
          <p:cNvPr id="3" name="Content Placeholder 2"/>
          <p:cNvSpPr>
            <a:spLocks noGrp="1"/>
          </p:cNvSpPr>
          <p:nvPr>
            <p:ph idx="1"/>
          </p:nvPr>
        </p:nvSpPr>
        <p:spPr>
          <a:xfrm>
            <a:off x="1676400" y="1676400"/>
            <a:ext cx="7010400" cy="4648200"/>
          </a:xfrm>
        </p:spPr>
        <p:txBody>
          <a:bodyPr/>
          <a:lstStyle/>
          <a:p>
            <a:pPr>
              <a:buFont typeface="Arial" pitchFamily="34" charset="0"/>
              <a:buChar char="•"/>
              <a:defRPr/>
            </a:pPr>
            <a:r>
              <a:rPr lang="en-US" sz="2400" dirty="0"/>
              <a:t>Contractors shall develop and adopt policies </a:t>
            </a:r>
            <a:r>
              <a:rPr lang="en-US" sz="2400" dirty="0" smtClean="0"/>
              <a:t>for family </a:t>
            </a:r>
            <a:r>
              <a:rPr lang="en-US" sz="2400" dirty="0"/>
              <a:t>fees and </a:t>
            </a:r>
            <a:r>
              <a:rPr lang="en-US" sz="2400" dirty="0" smtClean="0"/>
              <a:t>the </a:t>
            </a:r>
            <a:r>
              <a:rPr lang="en-US" sz="2400" dirty="0"/>
              <a:t>collection of </a:t>
            </a:r>
            <a:r>
              <a:rPr lang="en-US" sz="2400" dirty="0" smtClean="0"/>
              <a:t>those </a:t>
            </a:r>
            <a:r>
              <a:rPr lang="en-US" sz="2400" dirty="0"/>
              <a:t>fees </a:t>
            </a:r>
            <a:endParaRPr lang="en-US" sz="2400" dirty="0" smtClean="0"/>
          </a:p>
          <a:p>
            <a:pPr marL="0" indent="0">
              <a:defRPr/>
            </a:pPr>
            <a:endParaRPr lang="en-US" sz="1600" dirty="0" smtClean="0"/>
          </a:p>
          <a:p>
            <a:pPr>
              <a:buFont typeface="Arial" pitchFamily="34" charset="0"/>
              <a:buChar char="•"/>
              <a:defRPr/>
            </a:pPr>
            <a:r>
              <a:rPr lang="en-US" sz="2400" dirty="0" smtClean="0"/>
              <a:t>Fees are to be collected in advance </a:t>
            </a:r>
            <a:r>
              <a:rPr lang="en-US" sz="2400" dirty="0"/>
              <a:t>of providing </a:t>
            </a:r>
            <a:r>
              <a:rPr lang="en-US" sz="2400" dirty="0" smtClean="0"/>
              <a:t>services</a:t>
            </a:r>
          </a:p>
          <a:p>
            <a:pPr marL="0" indent="0">
              <a:defRPr/>
            </a:pPr>
            <a:endParaRPr lang="en-US" sz="1600" dirty="0"/>
          </a:p>
          <a:p>
            <a:pPr>
              <a:buFont typeface="Arial" pitchFamily="34" charset="0"/>
              <a:buChar char="•"/>
              <a:defRPr/>
            </a:pPr>
            <a:r>
              <a:rPr lang="en-US" sz="2400" dirty="0" smtClean="0"/>
              <a:t>Policies </a:t>
            </a:r>
            <a:r>
              <a:rPr lang="en-US" sz="2400" dirty="0"/>
              <a:t>shall address fee assessment, </a:t>
            </a:r>
            <a:r>
              <a:rPr lang="en-US" sz="2400" dirty="0" smtClean="0"/>
              <a:t> collection, </a:t>
            </a:r>
            <a:r>
              <a:rPr lang="en-US" sz="2400" dirty="0"/>
              <a:t>and </a:t>
            </a:r>
            <a:r>
              <a:rPr lang="en-US" sz="2400" dirty="0" smtClean="0"/>
              <a:t>the consequences of delinquent payments</a:t>
            </a:r>
          </a:p>
          <a:p>
            <a:pPr marL="0" indent="0">
              <a:defRPr/>
            </a:pPr>
            <a:endParaRPr lang="en-US" sz="1600" dirty="0"/>
          </a:p>
          <a:p>
            <a:pPr>
              <a:buFont typeface="Arial" pitchFamily="34" charset="0"/>
              <a:buChar char="•"/>
              <a:defRPr/>
            </a:pPr>
            <a:r>
              <a:rPr lang="en-US" sz="2400" dirty="0"/>
              <a:t>Written policies shall be provided to families during the initial enrollment </a:t>
            </a:r>
          </a:p>
          <a:p>
            <a:pPr marL="0" indent="0">
              <a:defRPr/>
            </a:pPr>
            <a:endParaRPr lang="en-US" sz="2800" dirty="0" smtClean="0"/>
          </a:p>
          <a:p>
            <a:pPr>
              <a:buFont typeface="Arial" pitchFamily="34" charset="0"/>
              <a:buChar char="•"/>
              <a:defRPr/>
            </a:pPr>
            <a:endParaRPr lang="en-US" sz="2800" dirty="0"/>
          </a:p>
          <a:p>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19</a:t>
            </a:fld>
            <a:endParaRPr lang="en-US" alt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30752479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1828800" y="304800"/>
            <a:ext cx="6858000" cy="1143000"/>
          </a:xfrm>
        </p:spPr>
        <p:txBody>
          <a:bodyPr/>
          <a:lstStyle/>
          <a:p>
            <a:r>
              <a:rPr lang="en-US" sz="3600" b="1" dirty="0" smtClean="0"/>
              <a:t>Family Fee Receipts</a:t>
            </a:r>
            <a:r>
              <a:rPr lang="en-US" b="1" dirty="0" smtClean="0"/>
              <a:t/>
            </a:r>
            <a:br>
              <a:rPr lang="en-US" b="1" dirty="0" smtClean="0"/>
            </a:br>
            <a:r>
              <a:rPr lang="en-US" sz="2400" dirty="0" smtClean="0"/>
              <a:t>5 </a:t>
            </a:r>
            <a:r>
              <a:rPr lang="en-US" sz="2400" i="1" dirty="0" smtClean="0"/>
              <a:t>CCR</a:t>
            </a:r>
            <a:r>
              <a:rPr lang="en-US" sz="2400" dirty="0" smtClean="0"/>
              <a:t>, Section 18113</a:t>
            </a:r>
            <a:endParaRPr lang="en-US" b="1" dirty="0" smtClean="0"/>
          </a:p>
        </p:txBody>
      </p:sp>
      <p:sp>
        <p:nvSpPr>
          <p:cNvPr id="3" name="Content Placeholder 2"/>
          <p:cNvSpPr>
            <a:spLocks noGrp="1"/>
          </p:cNvSpPr>
          <p:nvPr>
            <p:ph idx="1"/>
          </p:nvPr>
        </p:nvSpPr>
        <p:spPr>
          <a:xfrm>
            <a:off x="1905000" y="1752600"/>
            <a:ext cx="6858000" cy="3962400"/>
          </a:xfrm>
        </p:spPr>
        <p:txBody>
          <a:bodyPr/>
          <a:lstStyle/>
          <a:p>
            <a:pPr lvl="1">
              <a:buFontTx/>
              <a:buChar char="•"/>
              <a:defRPr/>
            </a:pPr>
            <a:r>
              <a:rPr lang="en-US" sz="2400" dirty="0" smtClean="0"/>
              <a:t>Contractors must provide an original copy of a pre-numbered receipt to each family that pays a fee</a:t>
            </a:r>
          </a:p>
          <a:p>
            <a:pPr marL="457200" lvl="1" indent="0">
              <a:buNone/>
              <a:defRPr/>
            </a:pPr>
            <a:endParaRPr lang="en-US" dirty="0" smtClean="0"/>
          </a:p>
          <a:p>
            <a:pPr lvl="1">
              <a:buFontTx/>
              <a:buChar char="•"/>
              <a:defRPr/>
            </a:pPr>
            <a:r>
              <a:rPr lang="en-US" sz="2400" dirty="0" smtClean="0"/>
              <a:t>Receipts must indicate</a:t>
            </a:r>
          </a:p>
          <a:p>
            <a:pPr lvl="2">
              <a:buFont typeface="Courier New" panose="02070309020205020404" pitchFamily="49" charset="0"/>
              <a:buChar char="o"/>
              <a:defRPr/>
            </a:pPr>
            <a:r>
              <a:rPr lang="en-US" dirty="0" smtClean="0"/>
              <a:t>amount paid </a:t>
            </a:r>
          </a:p>
          <a:p>
            <a:pPr lvl="2">
              <a:buFont typeface="Courier New" panose="02070309020205020404" pitchFamily="49" charset="0"/>
              <a:buChar char="o"/>
              <a:defRPr/>
            </a:pPr>
            <a:r>
              <a:rPr lang="en-US" dirty="0" smtClean="0"/>
              <a:t>date of payment </a:t>
            </a:r>
          </a:p>
          <a:p>
            <a:pPr lvl="2">
              <a:buFont typeface="Courier New" panose="02070309020205020404" pitchFamily="49" charset="0"/>
              <a:buChar char="o"/>
              <a:defRPr/>
            </a:pPr>
            <a:r>
              <a:rPr lang="en-US" dirty="0" smtClean="0"/>
              <a:t>fee charged </a:t>
            </a:r>
          </a:p>
          <a:p>
            <a:pPr lvl="2">
              <a:buFont typeface="Courier New" panose="02070309020205020404" pitchFamily="49" charset="0"/>
              <a:buChar char="o"/>
              <a:defRPr/>
            </a:pPr>
            <a:r>
              <a:rPr lang="en-US" dirty="0" smtClean="0"/>
              <a:t>period of services being paid</a:t>
            </a:r>
          </a:p>
          <a:p>
            <a:pPr>
              <a:defRPr/>
            </a:pPr>
            <a:endParaRPr lang="en-US" b="1" dirty="0" smtClean="0">
              <a:solidFill>
                <a:srgbClr val="003399"/>
              </a:solidFill>
            </a:endParaRPr>
          </a:p>
          <a:p>
            <a:pPr>
              <a:defRPr/>
            </a:pPr>
            <a:endParaRPr lang="en-US" dirty="0"/>
          </a:p>
        </p:txBody>
      </p:sp>
      <p:sp>
        <p:nvSpPr>
          <p:cNvPr id="10244" name="Slide Number Placeholder 3"/>
          <p:cNvSpPr>
            <a:spLocks noGrp="1"/>
          </p:cNvSpPr>
          <p:nvPr>
            <p:ph type="sldNum" sz="quarter" idx="12"/>
          </p:nvPr>
        </p:nvSpPr>
        <p:spPr>
          <a:noFill/>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20000"/>
              </a:spcBef>
              <a:spcAft>
                <a:spcPct val="0"/>
              </a:spcAft>
              <a:defRPr sz="2400">
                <a:solidFill>
                  <a:schemeClr val="tx1"/>
                </a:solidFill>
                <a:latin typeface="Arial" charset="0"/>
              </a:defRPr>
            </a:lvl6pPr>
            <a:lvl7pPr marL="2971800" indent="-228600" eaLnBrk="0" fontAlgn="base" hangingPunct="0">
              <a:spcBef>
                <a:spcPct val="20000"/>
              </a:spcBef>
              <a:spcAft>
                <a:spcPct val="0"/>
              </a:spcAft>
              <a:defRPr sz="2400">
                <a:solidFill>
                  <a:schemeClr val="tx1"/>
                </a:solidFill>
                <a:latin typeface="Arial" charset="0"/>
              </a:defRPr>
            </a:lvl7pPr>
            <a:lvl8pPr marL="3429000" indent="-228600" eaLnBrk="0" fontAlgn="base" hangingPunct="0">
              <a:spcBef>
                <a:spcPct val="20000"/>
              </a:spcBef>
              <a:spcAft>
                <a:spcPct val="0"/>
              </a:spcAft>
              <a:defRPr sz="2400">
                <a:solidFill>
                  <a:schemeClr val="tx1"/>
                </a:solidFill>
                <a:latin typeface="Arial" charset="0"/>
              </a:defRPr>
            </a:lvl8pPr>
            <a:lvl9pPr marL="3886200" indent="-228600" eaLnBrk="0" fontAlgn="base" hangingPunct="0">
              <a:spcBef>
                <a:spcPct val="20000"/>
              </a:spcBef>
              <a:spcAft>
                <a:spcPct val="0"/>
              </a:spcAft>
              <a:defRPr sz="2400">
                <a:solidFill>
                  <a:schemeClr val="tx1"/>
                </a:solidFill>
                <a:latin typeface="Arial" charset="0"/>
              </a:defRPr>
            </a:lvl9pPr>
          </a:lstStyle>
          <a:p>
            <a:fld id="{190AB0E5-1751-4F3D-99A9-E16E47FEFEDA}" type="slidenum">
              <a:rPr lang="en-US" altLang="en-US" sz="1400" smtClean="0"/>
              <a:pPr/>
              <a:t>20</a:t>
            </a:fld>
            <a:endParaRPr lang="en-US" altLang="en-US" sz="1400" dirty="0" smtClean="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905000" y="304800"/>
            <a:ext cx="6858000" cy="1143000"/>
          </a:xfrm>
        </p:spPr>
        <p:txBody>
          <a:bodyPr/>
          <a:lstStyle/>
          <a:p>
            <a:r>
              <a:rPr lang="en-US" sz="3600" b="1" dirty="0" smtClean="0"/>
              <a:t>Family Fee Collection</a:t>
            </a:r>
          </a:p>
        </p:txBody>
      </p:sp>
      <p:sp>
        <p:nvSpPr>
          <p:cNvPr id="3" name="Content Placeholder 2"/>
          <p:cNvSpPr>
            <a:spLocks noGrp="1"/>
          </p:cNvSpPr>
          <p:nvPr>
            <p:ph idx="1"/>
          </p:nvPr>
        </p:nvSpPr>
        <p:spPr>
          <a:xfrm>
            <a:off x="2057400" y="1828800"/>
            <a:ext cx="6781800" cy="4419600"/>
          </a:xfrm>
        </p:spPr>
        <p:txBody>
          <a:bodyPr/>
          <a:lstStyle/>
          <a:p>
            <a:pPr marL="0" indent="0">
              <a:lnSpc>
                <a:spcPct val="80000"/>
              </a:lnSpc>
              <a:defRPr/>
            </a:pPr>
            <a:r>
              <a:rPr lang="en-US" sz="2400" dirty="0" smtClean="0"/>
              <a:t>After determining the family fee, the contractor shall maintain a record of:</a:t>
            </a:r>
          </a:p>
          <a:p>
            <a:pPr marL="0" indent="0">
              <a:lnSpc>
                <a:spcPct val="80000"/>
              </a:lnSpc>
              <a:defRPr/>
            </a:pPr>
            <a:endParaRPr lang="en-US" sz="2000" dirty="0" smtClean="0"/>
          </a:p>
          <a:p>
            <a:pPr lvl="1">
              <a:lnSpc>
                <a:spcPct val="80000"/>
              </a:lnSpc>
              <a:buFont typeface="Arial" panose="020B0604020202020204" pitchFamily="34" charset="0"/>
              <a:buChar char="•"/>
              <a:defRPr/>
            </a:pPr>
            <a:r>
              <a:rPr lang="en-US" sz="2400" dirty="0" smtClean="0"/>
              <a:t>each family’s fee assessment</a:t>
            </a:r>
            <a:r>
              <a:rPr lang="en-US" sz="2000" dirty="0" smtClean="0"/>
              <a:t> </a:t>
            </a:r>
            <a:endParaRPr lang="en-US" sz="2000" dirty="0"/>
          </a:p>
          <a:p>
            <a:pPr lvl="1">
              <a:lnSpc>
                <a:spcPct val="80000"/>
              </a:lnSpc>
              <a:buFont typeface="Arial" panose="020B0604020202020204" pitchFamily="34" charset="0"/>
              <a:buChar char="•"/>
              <a:defRPr/>
            </a:pPr>
            <a:r>
              <a:rPr lang="en-US" sz="2400" dirty="0" smtClean="0"/>
              <a:t>effective dates</a:t>
            </a:r>
            <a:r>
              <a:rPr lang="en-US" sz="2000" dirty="0" smtClean="0"/>
              <a:t> </a:t>
            </a:r>
            <a:endParaRPr lang="en-US" sz="2000" dirty="0"/>
          </a:p>
          <a:p>
            <a:pPr lvl="1">
              <a:lnSpc>
                <a:spcPct val="80000"/>
              </a:lnSpc>
              <a:buFont typeface="Arial" panose="020B0604020202020204" pitchFamily="34" charset="0"/>
              <a:buChar char="•"/>
              <a:defRPr/>
            </a:pPr>
            <a:r>
              <a:rPr lang="en-US" sz="2400" dirty="0" smtClean="0"/>
              <a:t>any fee changes</a:t>
            </a:r>
          </a:p>
          <a:p>
            <a:pPr lvl="1">
              <a:lnSpc>
                <a:spcPct val="80000"/>
              </a:lnSpc>
              <a:buFont typeface="Arial" panose="020B0604020202020204" pitchFamily="34" charset="0"/>
              <a:buChar char="•"/>
              <a:defRPr/>
            </a:pPr>
            <a:r>
              <a:rPr lang="en-US" sz="2400" dirty="0" smtClean="0"/>
              <a:t>dates and amounts of fees collected</a:t>
            </a:r>
          </a:p>
          <a:p>
            <a:pPr lvl="1">
              <a:lnSpc>
                <a:spcPct val="80000"/>
              </a:lnSpc>
              <a:buFont typeface="Arial" panose="020B0604020202020204" pitchFamily="34" charset="0"/>
              <a:buChar char="•"/>
              <a:defRPr/>
            </a:pPr>
            <a:r>
              <a:rPr lang="en-US" sz="2400" dirty="0" smtClean="0"/>
              <a:t>any amounts that are delinquent</a:t>
            </a:r>
          </a:p>
          <a:p>
            <a:pPr marL="457200" lvl="1" indent="0">
              <a:lnSpc>
                <a:spcPct val="80000"/>
              </a:lnSpc>
              <a:buNone/>
              <a:defRPr/>
            </a:pPr>
            <a:endParaRPr lang="en-US" sz="2000" dirty="0" smtClean="0"/>
          </a:p>
          <a:p>
            <a:pPr marL="0" indent="0">
              <a:lnSpc>
                <a:spcPct val="80000"/>
              </a:lnSpc>
              <a:defRPr/>
            </a:pPr>
            <a:r>
              <a:rPr lang="en-US" sz="2800" dirty="0" smtClean="0"/>
              <a:t>Contractors shall notify families of the monthly fee in advance of services </a:t>
            </a:r>
            <a:endParaRPr lang="en-US" sz="2800" dirty="0"/>
          </a:p>
          <a:p>
            <a:pPr>
              <a:defRPr/>
            </a:pPr>
            <a:endParaRPr lang="en-US" dirty="0"/>
          </a:p>
        </p:txBody>
      </p:sp>
      <p:sp>
        <p:nvSpPr>
          <p:cNvPr id="8196" name="Slide Number Placeholder 3"/>
          <p:cNvSpPr>
            <a:spLocks noGrp="1"/>
          </p:cNvSpPr>
          <p:nvPr>
            <p:ph type="sldNum" sz="quarter" idx="12"/>
          </p:nvPr>
        </p:nvSpPr>
        <p:spPr>
          <a:noFill/>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20000"/>
              </a:spcBef>
              <a:spcAft>
                <a:spcPct val="0"/>
              </a:spcAft>
              <a:defRPr sz="2400">
                <a:solidFill>
                  <a:schemeClr val="tx1"/>
                </a:solidFill>
                <a:latin typeface="Arial" charset="0"/>
              </a:defRPr>
            </a:lvl6pPr>
            <a:lvl7pPr marL="2971800" indent="-228600" eaLnBrk="0" fontAlgn="base" hangingPunct="0">
              <a:spcBef>
                <a:spcPct val="20000"/>
              </a:spcBef>
              <a:spcAft>
                <a:spcPct val="0"/>
              </a:spcAft>
              <a:defRPr sz="2400">
                <a:solidFill>
                  <a:schemeClr val="tx1"/>
                </a:solidFill>
                <a:latin typeface="Arial" charset="0"/>
              </a:defRPr>
            </a:lvl7pPr>
            <a:lvl8pPr marL="3429000" indent="-228600" eaLnBrk="0" fontAlgn="base" hangingPunct="0">
              <a:spcBef>
                <a:spcPct val="20000"/>
              </a:spcBef>
              <a:spcAft>
                <a:spcPct val="0"/>
              </a:spcAft>
              <a:defRPr sz="2400">
                <a:solidFill>
                  <a:schemeClr val="tx1"/>
                </a:solidFill>
                <a:latin typeface="Arial" charset="0"/>
              </a:defRPr>
            </a:lvl8pPr>
            <a:lvl9pPr marL="3886200" indent="-228600" eaLnBrk="0" fontAlgn="base" hangingPunct="0">
              <a:spcBef>
                <a:spcPct val="20000"/>
              </a:spcBef>
              <a:spcAft>
                <a:spcPct val="0"/>
              </a:spcAft>
              <a:defRPr sz="2400">
                <a:solidFill>
                  <a:schemeClr val="tx1"/>
                </a:solidFill>
                <a:latin typeface="Arial" charset="0"/>
              </a:defRPr>
            </a:lvl9pPr>
          </a:lstStyle>
          <a:p>
            <a:fld id="{4C5B7A74-861D-438A-B035-2EDBB79EF2F7}" type="slidenum">
              <a:rPr lang="en-US" altLang="en-US" sz="1400" smtClean="0"/>
              <a:pPr/>
              <a:t>21</a:t>
            </a:fld>
            <a:endParaRPr lang="en-US" altLang="en-US" sz="1400" dirty="0" smtClean="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6858000" cy="1143000"/>
          </a:xfrm>
        </p:spPr>
        <p:txBody>
          <a:bodyPr/>
          <a:lstStyle/>
          <a:p>
            <a:r>
              <a:rPr lang="en-US" dirty="0" smtClean="0"/>
              <a:t>Resources</a:t>
            </a:r>
            <a:endParaRPr lang="en-US" dirty="0"/>
          </a:p>
        </p:txBody>
      </p:sp>
      <p:sp>
        <p:nvSpPr>
          <p:cNvPr id="3" name="Content Placeholder 2"/>
          <p:cNvSpPr>
            <a:spLocks noGrp="1"/>
          </p:cNvSpPr>
          <p:nvPr>
            <p:ph idx="1"/>
          </p:nvPr>
        </p:nvSpPr>
        <p:spPr>
          <a:xfrm>
            <a:off x="1905000" y="1828800"/>
            <a:ext cx="6858000" cy="4114800"/>
          </a:xfrm>
        </p:spPr>
        <p:txBody>
          <a:bodyPr/>
          <a:lstStyle/>
          <a:p>
            <a:pPr marL="457200" indent="-457200">
              <a:buFont typeface="Arial" panose="020B0604020202020204" pitchFamily="34" charset="0"/>
              <a:buChar char="•"/>
            </a:pPr>
            <a:r>
              <a:rPr lang="en-US" dirty="0" smtClean="0"/>
              <a:t>Family Fee Schedule </a:t>
            </a:r>
            <a:r>
              <a:rPr lang="en-US" sz="2400" dirty="0" smtClean="0">
                <a:hlinkClick r:id="rId2"/>
              </a:rPr>
              <a:t>http://www.cde.ca.gov/sp/cd/ci/familyfeeschedjuly2014.asp</a:t>
            </a:r>
            <a:endParaRPr lang="en-US" sz="2400" dirty="0" smtClean="0"/>
          </a:p>
          <a:p>
            <a:pPr marL="457200" indent="-457200">
              <a:buFont typeface="Arial" panose="020B0604020202020204" pitchFamily="34" charset="0"/>
              <a:buChar char="•"/>
            </a:pPr>
            <a:r>
              <a:rPr lang="en-US" dirty="0" smtClean="0"/>
              <a:t>Online Family Fee Calculator </a:t>
            </a:r>
            <a:r>
              <a:rPr lang="en-US" sz="2400" dirty="0" smtClean="0">
                <a:hlinkClick r:id="rId3"/>
              </a:rPr>
              <a:t>http://www2.cde.ca.gov/familyfee/famfeecalc2014.aspx</a:t>
            </a:r>
            <a:endParaRPr lang="en-US" sz="2400" dirty="0" smtClean="0"/>
          </a:p>
          <a:p>
            <a:pPr marL="457200" indent="-457200">
              <a:buFont typeface="Arial" panose="020B0604020202020204" pitchFamily="34" charset="0"/>
              <a:buChar char="•"/>
            </a:pPr>
            <a:r>
              <a:rPr lang="en-US" dirty="0" smtClean="0"/>
              <a:t>MB 14-03a </a:t>
            </a:r>
            <a:r>
              <a:rPr lang="en-US" sz="2400" dirty="0" smtClean="0">
                <a:hlinkClick r:id="rId4"/>
              </a:rPr>
              <a:t>http://www.cde.ca.gov/sp/cd/ci/mb1403a.asp</a:t>
            </a:r>
            <a:endParaRPr lang="en-US" sz="2400" dirty="0" smtClean="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22</a:t>
            </a:fld>
            <a:endParaRPr lang="en-US" altLang="en-US" dirty="0"/>
          </a:p>
        </p:txBody>
      </p:sp>
      <p:pic>
        <p:nvPicPr>
          <p:cNvPr id="5" name="Picture 4"/>
          <p:cNvPicPr/>
          <p:nvPr/>
        </p:nvPicPr>
        <p:blipFill>
          <a:blip r:embed="rId5"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231165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7700" y="304800"/>
            <a:ext cx="6858000" cy="1143000"/>
          </a:xfrm>
        </p:spPr>
        <p:txBody>
          <a:bodyPr/>
          <a:lstStyle/>
          <a:p>
            <a:r>
              <a:rPr lang="en-US" sz="3600" b="1" dirty="0" smtClean="0"/>
              <a:t>Online Family </a:t>
            </a:r>
            <a:r>
              <a:rPr lang="en-US" sz="3600" b="1" dirty="0"/>
              <a:t>Fee Calculator</a:t>
            </a:r>
            <a:r>
              <a:rPr lang="en-US" dirty="0"/>
              <a:t/>
            </a:r>
            <a:br>
              <a:rPr lang="en-US" dirty="0"/>
            </a:br>
            <a:r>
              <a:rPr lang="en-US" sz="2000" dirty="0">
                <a:solidFill>
                  <a:schemeClr val="accent6"/>
                </a:solidFill>
                <a:hlinkClick r:id="rId2"/>
              </a:rPr>
              <a:t>http://www2.cde.ca.gov/familyfee/famfeecalc2014.aspx</a:t>
            </a:r>
            <a:endParaRPr lang="en-US" sz="2000" dirty="0">
              <a:solidFill>
                <a:schemeClr val="accent6"/>
              </a:solidFill>
            </a:endParaRPr>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23</a:t>
            </a:fld>
            <a:endParaRPr lang="en-US" alt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447800"/>
            <a:ext cx="6731000" cy="516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p:nvPr/>
        </p:nvPicPr>
        <p:blipFill>
          <a:blip r:embed="rId4"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919519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a:noFill/>
        </p:spPr>
        <p:txBody>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fld id="{3564D0CF-F577-4E16-8D07-7B42EEB67944}" type="slidenum">
              <a:rPr lang="en-US" altLang="en-US" sz="1400" smtClean="0"/>
              <a:pPr/>
              <a:t>24</a:t>
            </a:fld>
            <a:endParaRPr lang="en-US" altLang="en-US" sz="1400" dirty="0" smtClean="0"/>
          </a:p>
        </p:txBody>
      </p:sp>
      <p:pic>
        <p:nvPicPr>
          <p:cNvPr id="307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15163" t="13889" r="27199" b="5556"/>
          <a:stretch>
            <a:fillRect/>
          </a:stretch>
        </p:blipFill>
        <p:spPr>
          <a:xfrm>
            <a:off x="1809184" y="685800"/>
            <a:ext cx="6672263" cy="5827713"/>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2" name="Title 1"/>
          <p:cNvSpPr>
            <a:spLocks noGrp="1"/>
          </p:cNvSpPr>
          <p:nvPr>
            <p:ph type="title"/>
          </p:nvPr>
        </p:nvSpPr>
        <p:spPr>
          <a:xfrm>
            <a:off x="1828800" y="152400"/>
            <a:ext cx="6858000" cy="457200"/>
          </a:xfrm>
        </p:spPr>
        <p:txBody>
          <a:bodyPr/>
          <a:lstStyle/>
          <a:p>
            <a:r>
              <a:rPr lang="en-US" sz="3600" b="1" dirty="0" smtClean="0"/>
              <a:t>MB 14-03a</a:t>
            </a:r>
            <a:endParaRPr lang="en-US" sz="3600" b="1" dirty="0"/>
          </a:p>
        </p:txBody>
      </p:sp>
      <p:pic>
        <p:nvPicPr>
          <p:cNvPr id="5" name="Picture 4"/>
          <p:cNvPicPr/>
          <p:nvPr/>
        </p:nvPicPr>
        <p:blipFill>
          <a:blip r:embed="rId4"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spTree>
    <p:extLst>
      <p:ext uri="{BB962C8B-B14F-4D97-AF65-F5344CB8AC3E}">
        <p14:creationId xmlns:p14="http://schemas.microsoft.com/office/powerpoint/2010/main" val="427095767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6858000" cy="1143000"/>
          </a:xfrm>
        </p:spPr>
        <p:txBody>
          <a:bodyPr/>
          <a:lstStyle/>
          <a:p>
            <a:r>
              <a:rPr lang="en-US" dirty="0" smtClean="0"/>
              <a:t>Questions?</a:t>
            </a:r>
            <a:endParaRPr lang="en-US" dirty="0"/>
          </a:p>
        </p:txBody>
      </p:sp>
      <p:sp>
        <p:nvSpPr>
          <p:cNvPr id="4" name="Slide Number Placeholder 3"/>
          <p:cNvSpPr>
            <a:spLocks noGrp="1"/>
          </p:cNvSpPr>
          <p:nvPr>
            <p:ph type="sldNum" sz="quarter" idx="12"/>
          </p:nvPr>
        </p:nvSpPr>
        <p:spPr/>
        <p:txBody>
          <a:bodyPr/>
          <a:lstStyle/>
          <a:p>
            <a:pPr>
              <a:defRPr/>
            </a:pPr>
            <a:fld id="{0C0366B4-2FF6-4F6C-A3A6-25A3DE316108}" type="slidenum">
              <a:rPr lang="en-US" altLang="en-US" smtClean="0"/>
              <a:pPr>
                <a:defRPr/>
              </a:pPr>
              <a:t>25</a:t>
            </a:fld>
            <a:endParaRPr lang="en-US" altLang="en-US"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6200" y="4648200"/>
            <a:ext cx="1524000" cy="2057400"/>
          </a:xfrm>
          <a:prstGeom prst="rect">
            <a:avLst/>
          </a:prstGeom>
        </p:spPr>
      </p:pic>
      <p:pic>
        <p:nvPicPr>
          <p:cNvPr id="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1638300"/>
            <a:ext cx="3810000"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8123495"/>
      </p:ext>
    </p:extLst>
  </p:cSld>
  <p:clrMapOvr>
    <a:masterClrMapping/>
  </p:clrMapOvr>
</p:sld>
</file>

<file path=ppt/theme/theme1.xml><?xml version="1.0" encoding="utf-8"?>
<a:theme xmlns:a="http://schemas.openxmlformats.org/drawingml/2006/main" name="Blank Presentation">
  <a:themeElements>
    <a:clrScheme name="Custom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2D2DB9"/>
      </a:hlink>
      <a:folHlink>
        <a:srgbClr val="7777DE"/>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1087438" marR="0" indent="-1087438" algn="l" defTabSz="914400" rtl="0" eaLnBrk="0" fontAlgn="base" latinLnBrk="0" hangingPunct="0">
          <a:lnSpc>
            <a:spcPct val="100000"/>
          </a:lnSpc>
          <a:spcBef>
            <a:spcPct val="2000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1087438" marR="0" indent="-1087438" algn="l" defTabSz="914400" rtl="0" eaLnBrk="0" fontAlgn="base" latinLnBrk="0" hangingPunct="0">
          <a:lnSpc>
            <a:spcPct val="100000"/>
          </a:lnSpc>
          <a:spcBef>
            <a:spcPct val="2000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10401</TotalTime>
  <Words>1025</Words>
  <Application>Microsoft Office PowerPoint</Application>
  <PresentationFormat>On-screen Show (4:3)</PresentationFormat>
  <Paragraphs>186</Paragraphs>
  <Slides>25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Courier New</vt:lpstr>
      <vt:lpstr>Times</vt:lpstr>
      <vt:lpstr>Times New Roman</vt:lpstr>
      <vt:lpstr>Wingdings</vt:lpstr>
      <vt:lpstr>Blank Presentation</vt:lpstr>
      <vt:lpstr>PowerPoint Presentation</vt:lpstr>
      <vt:lpstr>Agenda</vt:lpstr>
      <vt:lpstr>Background</vt:lpstr>
      <vt:lpstr>What is a Family Fee? California Code of Regulations, Title 5 (5 CCR) Section 18078(g)</vt:lpstr>
      <vt:lpstr>Exceptions to Family Fees EC, sections 8263 &amp; 8273, 5 CCR, Section 18110</vt:lpstr>
      <vt:lpstr> Family Fee Assessment     California Education Code (EC), sections 8239(a)(1), 8273, 8273.1, 8273.2, and 8447(b)(1) </vt:lpstr>
      <vt:lpstr> Family Fee Assessment     California Education Code (EC), sections 8239(a)(1), 8273, 8273.1, 8273.2, and 8447(b)(1) </vt:lpstr>
      <vt:lpstr>Determining Income 5 CCR, Sections 18084 and 18096</vt:lpstr>
      <vt:lpstr>Determining Income</vt:lpstr>
      <vt:lpstr>Determining Family Size  5 CCR, Section 18100 </vt:lpstr>
      <vt:lpstr>Determining Certified Need EC, Section 8263 </vt:lpstr>
      <vt:lpstr>Determining Family Fee 5 CCR, Section 18109</vt:lpstr>
      <vt:lpstr>Determining Family Fee 5 CCR, Section 18109</vt:lpstr>
      <vt:lpstr>Family Fee Schedule</vt:lpstr>
      <vt:lpstr>Notice of Action (NOA)</vt:lpstr>
      <vt:lpstr>Fee Assessment and Effective Dates  EC 8273</vt:lpstr>
      <vt:lpstr>Credit for Fees Paid 5 CCR, Section 18112</vt:lpstr>
      <vt:lpstr>Delinquent Fees 5 CCR, sections 18115 and 18116</vt:lpstr>
      <vt:lpstr>Policies 5 CCR, Section 18114</vt:lpstr>
      <vt:lpstr>Family Fee Receipts 5 CCR, Section 18113</vt:lpstr>
      <vt:lpstr>Family Fee Collection</vt:lpstr>
      <vt:lpstr>Resources</vt:lpstr>
      <vt:lpstr>Online Family Fee Calculator http://www2.cde.ca.gov/familyfee/famfeecalc2014.aspx</vt:lpstr>
      <vt:lpstr>MB 14-03a</vt:lpstr>
      <vt:lpstr>Questions?</vt:lpstr>
    </vt:vector>
  </TitlesOfParts>
  <Company>CA Dept. of Education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Cheryl McDonald</dc:creator>
  <cp:lastModifiedBy>Cappa1</cp:lastModifiedBy>
  <cp:revision>764</cp:revision>
  <cp:lastPrinted>2015-08-08T23:21:39Z</cp:lastPrinted>
  <dcterms:created xsi:type="dcterms:W3CDTF">2004-03-18T18:57:21Z</dcterms:created>
  <dcterms:modified xsi:type="dcterms:W3CDTF">2015-10-30T17:13:44Z</dcterms:modified>
</cp:coreProperties>
</file>